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8.xml"/>
  <Override ContentType="application/vnd.openxmlformats-officedocument.presentationml.notesSlide+xml" PartName="/ppt/notesSlides/not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7.xml"/>
  <Override ContentType="application/vnd.openxmlformats-officedocument.presentationml.slide+xml" PartName="/ppt/slides/slide1.xml"/>
  <Override ContentType="application/vnd.openxmlformats-officedocument.presentationml.slide+xml" PartName="/ppt/slides/slide8.xml"/>
  <Override ContentType="application/vnd.openxmlformats-officedocument.presentationml.slide+xml" PartName="/ppt/slides/slide4.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3.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 Type="http://schemas.openxmlformats.org/officeDocument/2006/relationships/presProps" Target="presProps.xml"/><Relationship Id="rId12" Type="http://schemas.openxmlformats.org/officeDocument/2006/relationships/slide" Target="slides/slide7.xml"/><Relationship Id="rId13" Type="http://schemas.openxmlformats.org/officeDocument/2006/relationships/slide" Target="slides/slide8.xml"/><Relationship Id="rId1" Type="http://schemas.openxmlformats.org/officeDocument/2006/relationships/theme" Target="theme/theme2.xml"/><Relationship Id="rId4" Type="http://schemas.openxmlformats.org/officeDocument/2006/relationships/slideMaster" Target="slideMasters/slideMaster1.xml"/><Relationship Id="rId10" Type="http://schemas.openxmlformats.org/officeDocument/2006/relationships/slide" Target="slides/slide5.xml"/><Relationship Id="rId3" Type="http://schemas.openxmlformats.org/officeDocument/2006/relationships/tableStyles" Target="tableStyles.xml"/><Relationship Id="rId11" Type="http://schemas.openxmlformats.org/officeDocument/2006/relationships/slide" Target="slides/slide6.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1200150"/>
            <a:ext cx="9144000" cy="2743199"/>
          </a:xfrm>
          <a:prstGeom prst="rect">
            <a:avLst/>
          </a:prstGeom>
          <a:solidFill>
            <a:schemeClr val="dk1">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10" name="Shape 10"/>
          <p:cNvGrpSpPr/>
          <p:nvPr/>
        </p:nvGrpSpPr>
        <p:grpSpPr>
          <a:xfrm>
            <a:off x="0" y="-1078"/>
            <a:ext cx="1827407" cy="5144627"/>
            <a:chOff x="0" y="-1438"/>
            <a:chExt cx="798029" cy="6859503"/>
          </a:xfrm>
        </p:grpSpPr>
        <p:sp>
          <p:nvSpPr>
            <p:cNvPr id="11" name="Shape 11"/>
            <p:cNvSpPr/>
            <p:nvPr/>
          </p:nvSpPr>
          <p:spPr>
            <a:xfrm>
              <a:off x="0" y="-1438"/>
              <a:ext cx="798029" cy="6858065"/>
            </a:xfrm>
            <a:custGeom>
              <a:pathLst>
                <a:path extrusionOk="0" h="6875253" w="500332">
                  <a:moveTo>
                    <a:pt x="0" y="0"/>
                  </a:moveTo>
                  <a:lnTo>
                    <a:pt x="500332" y="0"/>
                  </a:lnTo>
                  <a:lnTo>
                    <a:pt x="301925" y="6875253"/>
                  </a:lnTo>
                  <a:lnTo>
                    <a:pt x="0" y="6875253"/>
                  </a:lnTo>
                  <a:lnTo>
                    <a:pt x="0" y="0"/>
                  </a:lnTo>
                  <a:close/>
                </a:path>
              </a:pathLst>
            </a:cu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sp>
          <p:nvSpPr>
            <p:cNvPr id="12" name="Shape 12"/>
            <p:cNvSpPr/>
            <p:nvPr/>
          </p:nvSpPr>
          <p:spPr>
            <a:xfrm>
              <a:off x="0" y="0"/>
              <a:ext cx="399014"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13" name="Shape 13"/>
          <p:cNvGrpSpPr/>
          <p:nvPr/>
        </p:nvGrpSpPr>
        <p:grpSpPr>
          <a:xfrm flipH="1">
            <a:off x="7316591" y="0"/>
            <a:ext cx="1827407" cy="5144627"/>
            <a:chOff x="0" y="-1438"/>
            <a:chExt cx="798029" cy="6859503"/>
          </a:xfrm>
        </p:grpSpPr>
        <p:sp>
          <p:nvSpPr>
            <p:cNvPr id="14" name="Shape 14"/>
            <p:cNvSpPr/>
            <p:nvPr/>
          </p:nvSpPr>
          <p:spPr>
            <a:xfrm>
              <a:off x="0" y="-1438"/>
              <a:ext cx="798029" cy="6858065"/>
            </a:xfrm>
            <a:custGeom>
              <a:pathLst>
                <a:path extrusionOk="0" h="6875253" w="500332">
                  <a:moveTo>
                    <a:pt x="0" y="0"/>
                  </a:moveTo>
                  <a:lnTo>
                    <a:pt x="500332" y="0"/>
                  </a:lnTo>
                  <a:lnTo>
                    <a:pt x="301925" y="6875253"/>
                  </a:lnTo>
                  <a:lnTo>
                    <a:pt x="0" y="6875253"/>
                  </a:lnTo>
                  <a:lnTo>
                    <a:pt x="0" y="0"/>
                  </a:lnTo>
                  <a:close/>
                </a:path>
              </a:pathLst>
            </a:cu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sp>
          <p:nvSpPr>
            <p:cNvPr id="15" name="Shape 15"/>
            <p:cNvSpPr/>
            <p:nvPr/>
          </p:nvSpPr>
          <p:spPr>
            <a:xfrm>
              <a:off x="0" y="0"/>
              <a:ext cx="399014"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16" name="Shape 16"/>
          <p:cNvSpPr txBox="1"/>
          <p:nvPr>
            <p:ph type="ctrTitle"/>
          </p:nvPr>
        </p:nvSpPr>
        <p:spPr>
          <a:xfrm>
            <a:off x="685800" y="1568184"/>
            <a:ext cx="7772400" cy="12380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7" name="Shape 17"/>
          <p:cNvSpPr txBox="1"/>
          <p:nvPr>
            <p:ph idx="1" type="subTitle"/>
          </p:nvPr>
        </p:nvSpPr>
        <p:spPr>
          <a:xfrm>
            <a:off x="685800" y="2914650"/>
            <a:ext cx="7772400" cy="658500"/>
          </a:xfrm>
          <a:prstGeom prst="rect">
            <a:avLst/>
          </a:prstGeom>
        </p:spPr>
        <p:txBody>
          <a:bodyPr anchorCtr="0" anchor="t" bIns="91425" lIns="91425" rIns="91425" tIns="91425"/>
          <a:lstStyle>
            <a:lvl1pPr algn="ctr">
              <a:spcBef>
                <a:spcPts val="0"/>
              </a:spcBef>
              <a:buClr>
                <a:schemeClr val="lt2"/>
              </a:buClr>
              <a:buSzPct val="100000"/>
              <a:buNone/>
              <a:defRPr sz="2400">
                <a:solidFill>
                  <a:schemeClr val="lt2"/>
                </a:solidFill>
              </a:defRPr>
            </a:lvl1pPr>
            <a:lvl2pPr algn="ctr">
              <a:spcBef>
                <a:spcPts val="0"/>
              </a:spcBef>
              <a:buClr>
                <a:schemeClr val="lt2"/>
              </a:buClr>
              <a:buNone/>
              <a:defRPr>
                <a:solidFill>
                  <a:schemeClr val="lt2"/>
                </a:solidFill>
              </a:defRPr>
            </a:lvl2pPr>
            <a:lvl3pPr algn="ctr">
              <a:spcBef>
                <a:spcPts val="0"/>
              </a:spcBef>
              <a:buClr>
                <a:schemeClr val="lt2"/>
              </a:buClr>
              <a:buNone/>
              <a:defRPr>
                <a:solidFill>
                  <a:schemeClr val="lt2"/>
                </a:solidFill>
              </a:defRPr>
            </a:lvl3pPr>
            <a:lvl4pPr algn="ctr">
              <a:spcBef>
                <a:spcPts val="0"/>
              </a:spcBef>
              <a:buClr>
                <a:schemeClr val="lt2"/>
              </a:buClr>
              <a:buSzPct val="100000"/>
              <a:buNone/>
              <a:defRPr sz="2400">
                <a:solidFill>
                  <a:schemeClr val="lt2"/>
                </a:solidFill>
              </a:defRPr>
            </a:lvl4pPr>
            <a:lvl5pPr algn="ctr">
              <a:spcBef>
                <a:spcPts val="0"/>
              </a:spcBef>
              <a:buClr>
                <a:schemeClr val="lt2"/>
              </a:buClr>
              <a:buSzPct val="100000"/>
              <a:buNone/>
              <a:defRPr sz="2400">
                <a:solidFill>
                  <a:schemeClr val="lt2"/>
                </a:solidFill>
              </a:defRPr>
            </a:lvl5pPr>
            <a:lvl6pPr algn="ctr">
              <a:spcBef>
                <a:spcPts val="0"/>
              </a:spcBef>
              <a:buClr>
                <a:schemeClr val="lt2"/>
              </a:buClr>
              <a:buSzPct val="100000"/>
              <a:buNone/>
              <a:defRPr sz="2400">
                <a:solidFill>
                  <a:schemeClr val="lt2"/>
                </a:solidFill>
              </a:defRPr>
            </a:lvl6pPr>
            <a:lvl7pPr algn="ctr">
              <a:spcBef>
                <a:spcPts val="0"/>
              </a:spcBef>
              <a:buClr>
                <a:schemeClr val="lt2"/>
              </a:buClr>
              <a:buSzPct val="100000"/>
              <a:buNone/>
              <a:defRPr sz="2400">
                <a:solidFill>
                  <a:schemeClr val="lt2"/>
                </a:solidFill>
              </a:defRPr>
            </a:lvl7pPr>
            <a:lvl8pPr algn="ctr">
              <a:spcBef>
                <a:spcPts val="0"/>
              </a:spcBef>
              <a:buClr>
                <a:schemeClr val="lt2"/>
              </a:buClr>
              <a:buSzPct val="100000"/>
              <a:buNone/>
              <a:defRPr sz="2400">
                <a:solidFill>
                  <a:schemeClr val="lt2"/>
                </a:solidFill>
              </a:defRPr>
            </a:lvl8pPr>
            <a:lvl9pPr algn="ctr">
              <a:spcBef>
                <a:spcPts val="0"/>
              </a:spcBef>
              <a:buClr>
                <a:schemeClr val="lt2"/>
              </a:buClr>
              <a:buSzPct val="100000"/>
              <a:buNone/>
              <a:defRPr sz="2400">
                <a:solidFill>
                  <a:schemeClr val="lt2"/>
                </a:solidFill>
              </a:defRPr>
            </a:lvl9pPr>
          </a:lstStyle>
          <a:p/>
        </p:txBody>
      </p:sp>
      <p:sp>
        <p:nvSpPr>
          <p:cNvPr id="18" name="Shape 1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21" name="Shape 21"/>
          <p:cNvGrpSpPr/>
          <p:nvPr/>
        </p:nvGrpSpPr>
        <p:grpSpPr>
          <a:xfrm>
            <a:off x="0" y="-1078"/>
            <a:ext cx="649180" cy="5144627"/>
            <a:chOff x="0" y="-1438"/>
            <a:chExt cx="649180" cy="6859503"/>
          </a:xfrm>
        </p:grpSpPr>
        <p:sp>
          <p:nvSpPr>
            <p:cNvPr id="22" name="Shape 22"/>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23" name="Shape 23"/>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24" name="Shape 24"/>
          <p:cNvGrpSpPr/>
          <p:nvPr/>
        </p:nvGrpSpPr>
        <p:grpSpPr>
          <a:xfrm flipH="1">
            <a:off x="8494493" y="0"/>
            <a:ext cx="649180" cy="5144627"/>
            <a:chOff x="0" y="-1438"/>
            <a:chExt cx="649180" cy="6859503"/>
          </a:xfrm>
        </p:grpSpPr>
        <p:sp>
          <p:nvSpPr>
            <p:cNvPr id="25" name="Shape 25"/>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26" name="Shape 26"/>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27" name="Shape 27"/>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0" name="Shape 3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33" name="Shape 33"/>
          <p:cNvGrpSpPr/>
          <p:nvPr/>
        </p:nvGrpSpPr>
        <p:grpSpPr>
          <a:xfrm>
            <a:off x="0" y="-1078"/>
            <a:ext cx="649180" cy="5144627"/>
            <a:chOff x="0" y="-1438"/>
            <a:chExt cx="649180" cy="6859503"/>
          </a:xfrm>
        </p:grpSpPr>
        <p:sp>
          <p:nvSpPr>
            <p:cNvPr id="34" name="Shape 34"/>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35" name="Shape 35"/>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36" name="Shape 36"/>
          <p:cNvGrpSpPr/>
          <p:nvPr/>
        </p:nvGrpSpPr>
        <p:grpSpPr>
          <a:xfrm flipH="1">
            <a:off x="8494493" y="0"/>
            <a:ext cx="649180" cy="5144627"/>
            <a:chOff x="0" y="-1438"/>
            <a:chExt cx="649180" cy="6859503"/>
          </a:xfrm>
        </p:grpSpPr>
        <p:sp>
          <p:nvSpPr>
            <p:cNvPr id="37" name="Shape 37"/>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rgbClr val="5A6378">
                <a:alpha val="9803"/>
              </a:srgbClr>
            </a:solidFill>
            <a:ln>
              <a:noFill/>
            </a:ln>
          </p:spPr>
          <p:txBody>
            <a:bodyPr anchorCtr="0" anchor="ctr" bIns="45700" lIns="91425" rIns="91425" tIns="45700">
              <a:noAutofit/>
            </a:bodyPr>
            <a:lstStyle/>
            <a:p>
              <a:pPr>
                <a:spcBef>
                  <a:spcPts val="0"/>
                </a:spcBef>
                <a:buNone/>
              </a:pPr>
              <a:r>
                <a:t/>
              </a:r>
              <a:endParaRPr/>
            </a:p>
          </p:txBody>
        </p:sp>
        <p:sp>
          <p:nvSpPr>
            <p:cNvPr id="38" name="Shape 38"/>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39" name="Shape 39"/>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40" name="Shape 40"/>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1" name="Shape 41"/>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2" name="Shape 42"/>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3" name="Shape 4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x="0" y="0"/>
          <a:ext cx="0" cy="0"/>
          <a:chOff x="0" y="0"/>
          <a:chExt cx="0" cy="0"/>
        </a:xfrm>
      </p:grpSpPr>
      <p:sp>
        <p:nvSpPr>
          <p:cNvPr id="45" name="Shape 45"/>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46" name="Shape 46"/>
          <p:cNvGrpSpPr/>
          <p:nvPr/>
        </p:nvGrpSpPr>
        <p:grpSpPr>
          <a:xfrm>
            <a:off x="0" y="-1078"/>
            <a:ext cx="649180" cy="5144627"/>
            <a:chOff x="0" y="-1438"/>
            <a:chExt cx="649180" cy="6859503"/>
          </a:xfrm>
        </p:grpSpPr>
        <p:sp>
          <p:nvSpPr>
            <p:cNvPr id="47" name="Shape 47"/>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48" name="Shape 48"/>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49" name="Shape 49"/>
          <p:cNvGrpSpPr/>
          <p:nvPr/>
        </p:nvGrpSpPr>
        <p:grpSpPr>
          <a:xfrm flipH="1">
            <a:off x="8494493" y="0"/>
            <a:ext cx="649180" cy="5144627"/>
            <a:chOff x="0" y="-1438"/>
            <a:chExt cx="649180" cy="6859503"/>
          </a:xfrm>
        </p:grpSpPr>
        <p:sp>
          <p:nvSpPr>
            <p:cNvPr id="50" name="Shape 50"/>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51" name="Shape 51"/>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52" name="Shape 52"/>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53" name="Shape 53"/>
          <p:cNvSpPr txBox="1"/>
          <p:nvPr>
            <p:ph type="title"/>
          </p:nvPr>
        </p:nvSpPr>
        <p:spPr>
          <a:xfrm>
            <a:off x="457200" y="205978"/>
            <a:ext cx="8229600" cy="8574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54" name="Shape 54"/>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sp>
        <p:nvSpPr>
          <p:cNvPr id="56" name="Shape 56"/>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57" name="Shape 57"/>
          <p:cNvGrpSpPr/>
          <p:nvPr/>
        </p:nvGrpSpPr>
        <p:grpSpPr>
          <a:xfrm>
            <a:off x="0" y="-1078"/>
            <a:ext cx="649180" cy="5144627"/>
            <a:chOff x="0" y="-1438"/>
            <a:chExt cx="649180" cy="6859503"/>
          </a:xfrm>
        </p:grpSpPr>
        <p:sp>
          <p:nvSpPr>
            <p:cNvPr id="58" name="Shape 58"/>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59" name="Shape 59"/>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60" name="Shape 60"/>
          <p:cNvGrpSpPr/>
          <p:nvPr/>
        </p:nvGrpSpPr>
        <p:grpSpPr>
          <a:xfrm flipH="1">
            <a:off x="8494493" y="0"/>
            <a:ext cx="649180" cy="5144627"/>
            <a:chOff x="0" y="-1438"/>
            <a:chExt cx="649180" cy="6859503"/>
          </a:xfrm>
        </p:grpSpPr>
        <p:sp>
          <p:nvSpPr>
            <p:cNvPr id="61" name="Shape 61"/>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62" name="Shape 62"/>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63" name="Shape 63"/>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64" name="Shape 64"/>
          <p:cNvSpPr txBox="1"/>
          <p:nvPr>
            <p:ph idx="1" type="body"/>
          </p:nvPr>
        </p:nvSpPr>
        <p:spPr>
          <a:xfrm>
            <a:off x="457200" y="4406309"/>
            <a:ext cx="8229600" cy="519599"/>
          </a:xfrm>
          <a:prstGeom prst="rect">
            <a:avLst/>
          </a:prstGeom>
        </p:spPr>
        <p:txBody>
          <a:bodyPr anchorCtr="0" anchor="t" bIns="91425" lIns="91425" rIns="91425" tIns="91425"/>
          <a:lstStyle>
            <a:lvl1pPr algn="ctr">
              <a:spcBef>
                <a:spcPts val="0"/>
              </a:spcBef>
              <a:buClr>
                <a:schemeClr val="lt2"/>
              </a:buClr>
              <a:buSzPct val="100000"/>
              <a:buNone/>
              <a:defRPr sz="1800">
                <a:solidFill>
                  <a:schemeClr val="lt2"/>
                </a:solidFill>
              </a:defRPr>
            </a:lvl1pPr>
          </a:lstStyle>
          <a:p/>
        </p:txBody>
      </p:sp>
      <p:sp>
        <p:nvSpPr>
          <p:cNvPr id="65" name="Shape 6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p:nvPr/>
        </p:nvSpPr>
        <p:spPr>
          <a:xfrm>
            <a:off x="0" y="-1078"/>
            <a:ext cx="9144000" cy="1144199"/>
          </a:xfrm>
          <a:prstGeom prst="rect">
            <a:avLst/>
          </a:prstGeom>
          <a:solidFill>
            <a:schemeClr val="dk2">
              <a:alpha val="20000"/>
            </a:schemeClr>
          </a:solidFill>
          <a:ln>
            <a:noFill/>
          </a:ln>
        </p:spPr>
        <p:txBody>
          <a:bodyPr anchorCtr="0" anchor="ctr" bIns="45700" lIns="91425" rIns="91425" tIns="45700">
            <a:noAutofit/>
          </a:bodyPr>
          <a:lstStyle/>
          <a:p>
            <a:pPr>
              <a:spcBef>
                <a:spcPts val="0"/>
              </a:spcBef>
              <a:buNone/>
            </a:pPr>
            <a:r>
              <a:t/>
            </a:r>
            <a:endParaRPr/>
          </a:p>
        </p:txBody>
      </p:sp>
      <p:grpSp>
        <p:nvGrpSpPr>
          <p:cNvPr id="68" name="Shape 68"/>
          <p:cNvGrpSpPr/>
          <p:nvPr/>
        </p:nvGrpSpPr>
        <p:grpSpPr>
          <a:xfrm>
            <a:off x="0" y="-1078"/>
            <a:ext cx="649180" cy="5144627"/>
            <a:chOff x="0" y="-1438"/>
            <a:chExt cx="649180" cy="6859503"/>
          </a:xfrm>
        </p:grpSpPr>
        <p:sp>
          <p:nvSpPr>
            <p:cNvPr id="69" name="Shape 69"/>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70" name="Shape 70"/>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grpSp>
        <p:nvGrpSpPr>
          <p:cNvPr id="71" name="Shape 71"/>
          <p:cNvGrpSpPr/>
          <p:nvPr/>
        </p:nvGrpSpPr>
        <p:grpSpPr>
          <a:xfrm flipH="1">
            <a:off x="8494493" y="0"/>
            <a:ext cx="649180" cy="5144627"/>
            <a:chOff x="0" y="-1438"/>
            <a:chExt cx="649180" cy="6859503"/>
          </a:xfrm>
        </p:grpSpPr>
        <p:sp>
          <p:nvSpPr>
            <p:cNvPr id="72" name="Shape 72"/>
            <p:cNvSpPr/>
            <p:nvPr/>
          </p:nvSpPr>
          <p:spPr>
            <a:xfrm>
              <a:off x="0" y="-1438"/>
              <a:ext cx="649180"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sp>
          <p:nvSpPr>
            <p:cNvPr id="73" name="Shape 73"/>
            <p:cNvSpPr/>
            <p:nvPr/>
          </p:nvSpPr>
          <p:spPr>
            <a:xfrm>
              <a:off x="0" y="0"/>
              <a:ext cx="500331" cy="6858065"/>
            </a:xfrm>
            <a:custGeom>
              <a:pathLst>
                <a:path extrusionOk="0" h="6875253" w="500332">
                  <a:moveTo>
                    <a:pt x="0" y="0"/>
                  </a:moveTo>
                  <a:lnTo>
                    <a:pt x="500332" y="0"/>
                  </a:lnTo>
                  <a:lnTo>
                    <a:pt x="301925" y="6875253"/>
                  </a:lnTo>
                  <a:lnTo>
                    <a:pt x="0" y="6875253"/>
                  </a:lnTo>
                  <a:lnTo>
                    <a:pt x="0" y="0"/>
                  </a:lnTo>
                  <a:close/>
                </a:path>
              </a:pathLst>
            </a:custGeom>
            <a:solidFill>
              <a:schemeClr val="dk2">
                <a:alpha val="9803"/>
              </a:schemeClr>
            </a:solidFill>
            <a:ln>
              <a:noFill/>
            </a:ln>
          </p:spPr>
          <p:txBody>
            <a:bodyPr anchorCtr="0" anchor="ctr" bIns="45700" lIns="91425" rIns="91425" tIns="45700">
              <a:noAutofit/>
            </a:bodyPr>
            <a:lstStyle/>
            <a:p>
              <a:pPr>
                <a:spcBef>
                  <a:spcPts val="0"/>
                </a:spcBef>
                <a:buNone/>
              </a:pPr>
              <a:r>
                <a:t/>
              </a:r>
              <a:endParaRPr/>
            </a:p>
          </p:txBody>
        </p:sp>
      </p:grpSp>
      <p:sp>
        <p:nvSpPr>
          <p:cNvPr id="74" name="Shape 74"/>
          <p:cNvSpPr/>
          <p:nvPr/>
        </p:nvSpPr>
        <p:spPr>
          <a:xfrm>
            <a:off x="0" y="4743450"/>
            <a:ext cx="9144000" cy="401099"/>
          </a:xfrm>
          <a:prstGeom prst="rect">
            <a:avLst/>
          </a:prstGeom>
          <a:solidFill>
            <a:schemeClr val="dk1">
              <a:alpha val="14901"/>
            </a:schemeClr>
          </a:solidFill>
          <a:ln>
            <a:noFill/>
          </a:ln>
        </p:spPr>
        <p:txBody>
          <a:bodyPr anchorCtr="0" anchor="ctr" bIns="45700" lIns="91425" rIns="91425" tIns="45700">
            <a:noAutofit/>
          </a:bodyPr>
          <a:lstStyle/>
          <a:p>
            <a:pPr>
              <a:spcBef>
                <a:spcPts val="0"/>
              </a:spcBef>
              <a:buNone/>
            </a:pPr>
            <a:r>
              <a:t/>
            </a:r>
            <a:endParaRPr/>
          </a:p>
        </p:txBody>
      </p:sp>
      <p:sp>
        <p:nvSpPr>
          <p:cNvPr id="75" name="Shape 7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1pPr>
            <a:lvl2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2pPr>
            <a:lvl3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3pPr>
            <a:lvl4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4pPr>
            <a:lvl5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5pPr>
            <a:lvl6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6pPr>
            <a:lvl7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7pPr>
            <a:lvl8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8pPr>
            <a:lvl9pPr>
              <a:spcBef>
                <a:spcPts val="0"/>
              </a:spcBef>
              <a:buClr>
                <a:schemeClr val="lt2"/>
              </a:buClr>
              <a:buSzPct val="100000"/>
              <a:buFont typeface="Trebuchet MS"/>
              <a:buNone/>
              <a:defRPr b="1" sz="3600">
                <a:solidFill>
                  <a:schemeClr val="lt2"/>
                </a:solidFill>
                <a:latin typeface="Trebuchet MS"/>
                <a:ea typeface="Trebuchet MS"/>
                <a:cs typeface="Trebuchet MS"/>
                <a:sym typeface="Trebuchet MS"/>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chemeClr val="lt1"/>
              </a:buClr>
              <a:buSzPct val="100000"/>
              <a:buFont typeface="Trebuchet MS"/>
              <a:defRPr sz="3000">
                <a:solidFill>
                  <a:schemeClr val="lt1"/>
                </a:solidFill>
                <a:latin typeface="Trebuchet MS"/>
                <a:ea typeface="Trebuchet MS"/>
                <a:cs typeface="Trebuchet MS"/>
                <a:sym typeface="Trebuchet MS"/>
              </a:defRPr>
            </a:lvl1pPr>
            <a:lvl2pPr>
              <a:spcBef>
                <a:spcPts val="480"/>
              </a:spcBef>
              <a:buClr>
                <a:schemeClr val="lt1"/>
              </a:buClr>
              <a:buSzPct val="100000"/>
              <a:buFont typeface="Trebuchet MS"/>
              <a:defRPr sz="2400">
                <a:solidFill>
                  <a:schemeClr val="lt1"/>
                </a:solidFill>
                <a:latin typeface="Trebuchet MS"/>
                <a:ea typeface="Trebuchet MS"/>
                <a:cs typeface="Trebuchet MS"/>
                <a:sym typeface="Trebuchet MS"/>
              </a:defRPr>
            </a:lvl2pPr>
            <a:lvl3pPr>
              <a:spcBef>
                <a:spcPts val="480"/>
              </a:spcBef>
              <a:buClr>
                <a:schemeClr val="lt1"/>
              </a:buClr>
              <a:buSzPct val="100000"/>
              <a:buFont typeface="Trebuchet MS"/>
              <a:defRPr sz="2400">
                <a:solidFill>
                  <a:schemeClr val="lt1"/>
                </a:solidFill>
                <a:latin typeface="Trebuchet MS"/>
                <a:ea typeface="Trebuchet MS"/>
                <a:cs typeface="Trebuchet MS"/>
                <a:sym typeface="Trebuchet MS"/>
              </a:defRPr>
            </a:lvl3pPr>
            <a:lvl4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4pPr>
            <a:lvl5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5pPr>
            <a:lvl6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6pPr>
            <a:lvl7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7pPr>
            <a:lvl8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8pPr>
            <a:lvl9pPr>
              <a:spcBef>
                <a:spcPts val="360"/>
              </a:spcBef>
              <a:buClr>
                <a:schemeClr val="lt1"/>
              </a:buClr>
              <a:buSzPct val="100000"/>
              <a:buFont typeface="Trebuchet MS"/>
              <a:defRPr sz="1800">
                <a:solidFill>
                  <a:schemeClr val="lt1"/>
                </a:solidFill>
                <a:latin typeface="Trebuchet MS"/>
                <a:ea typeface="Trebuchet MS"/>
                <a:cs typeface="Trebuchet MS"/>
                <a:sym typeface="Trebuchet MS"/>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algn="r">
              <a:spcBef>
                <a:spcPts val="0"/>
              </a:spcBef>
              <a:buNone/>
              <a:defRPr sz="1300">
                <a:solidFill>
                  <a:schemeClr val="lt1"/>
                </a:solidFill>
                <a:latin typeface="Trebuchet MS"/>
                <a:ea typeface="Trebuchet MS"/>
                <a:cs typeface="Trebuchet MS"/>
                <a:sym typeface="Trebuchet MS"/>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0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03.jpg"/><Relationship Id="rId3" Type="http://schemas.openxmlformats.org/officeDocument/2006/relationships/image" Target="../media/image0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openxmlformats.org/officeDocument/2006/relationships/image" Target="../media/image0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0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ctrTitle"/>
          </p:nvPr>
        </p:nvSpPr>
        <p:spPr>
          <a:xfrm>
            <a:off x="912450" y="-94950"/>
            <a:ext cx="7391100" cy="977699"/>
          </a:xfrm>
          <a:prstGeom prst="rect">
            <a:avLst/>
          </a:prstGeom>
        </p:spPr>
        <p:txBody>
          <a:bodyPr anchorCtr="0" anchor="b" bIns="91425" lIns="91425" rIns="91425" tIns="91425">
            <a:noAutofit/>
          </a:bodyPr>
          <a:lstStyle/>
          <a:p>
            <a:pPr lvl="0" rtl="0" algn="l">
              <a:spcBef>
                <a:spcPts val="0"/>
              </a:spcBef>
              <a:buNone/>
            </a:pPr>
            <a:r>
              <a:rPr i="1" lang="en" sz="3000">
                <a:latin typeface="Droid Sans"/>
                <a:ea typeface="Droid Sans"/>
                <a:cs typeface="Droid Sans"/>
                <a:sym typeface="Droid Sans"/>
              </a:rPr>
              <a:t>Lake Country Town Center</a:t>
            </a:r>
          </a:p>
        </p:txBody>
      </p:sp>
      <p:sp>
        <p:nvSpPr>
          <p:cNvPr id="78" name="Shape 78"/>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pic>
        <p:nvPicPr>
          <p:cNvPr id="79" name="Shape 79"/>
          <p:cNvPicPr preferRelativeResize="0"/>
          <p:nvPr/>
        </p:nvPicPr>
        <p:blipFill>
          <a:blip r:embed="rId3">
            <a:alphaModFix/>
          </a:blip>
          <a:stretch>
            <a:fillRect/>
          </a:stretch>
        </p:blipFill>
        <p:spPr>
          <a:xfrm>
            <a:off x="1569375" y="927612"/>
            <a:ext cx="6047351" cy="3779587"/>
          </a:xfrm>
          <a:prstGeom prst="rect">
            <a:avLst/>
          </a:prstGeom>
          <a:noFill/>
          <a:ln>
            <a:noFill/>
          </a:ln>
        </p:spPr>
      </p:pic>
      <p:cxnSp>
        <p:nvCxnSpPr>
          <p:cNvPr id="80" name="Shape 80"/>
          <p:cNvCxnSpPr/>
          <p:nvPr/>
        </p:nvCxnSpPr>
        <p:spPr>
          <a:xfrm flipH="1" rot="10800000">
            <a:off x="-9600" y="908199"/>
            <a:ext cx="9163199" cy="8100"/>
          </a:xfrm>
          <a:prstGeom prst="straightConnector1">
            <a:avLst/>
          </a:prstGeom>
          <a:noFill/>
          <a:ln cap="flat" cmpd="sng" w="76200">
            <a:solidFill>
              <a:schemeClr val="dk2"/>
            </a:solidFill>
            <a:prstDash val="solid"/>
            <a:round/>
            <a:headEnd len="lg" w="lg" type="none"/>
            <a:tailEnd len="lg" w="lg" type="none"/>
          </a:ln>
        </p:spPr>
      </p:cxnSp>
      <p:cxnSp>
        <p:nvCxnSpPr>
          <p:cNvPr id="81" name="Shape 81"/>
          <p:cNvCxnSpPr/>
          <p:nvPr/>
        </p:nvCxnSpPr>
        <p:spPr>
          <a:xfrm flipH="1" rot="10800000">
            <a:off x="-9600" y="4718524"/>
            <a:ext cx="9163199" cy="8100"/>
          </a:xfrm>
          <a:prstGeom prst="straightConnector1">
            <a:avLst/>
          </a:prstGeom>
          <a:noFill/>
          <a:ln cap="flat" cmpd="sng" w="76200">
            <a:solidFill>
              <a:schemeClr val="dk2"/>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1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457200" y="334553"/>
            <a:ext cx="8229600" cy="857400"/>
          </a:xfrm>
          <a:prstGeom prst="rect">
            <a:avLst/>
          </a:prstGeom>
        </p:spPr>
        <p:txBody>
          <a:bodyPr anchorCtr="0" anchor="b" bIns="91425" lIns="91425" rIns="91425" tIns="91425">
            <a:noAutofit/>
          </a:bodyPr>
          <a:lstStyle/>
          <a:p>
            <a:pPr>
              <a:spcBef>
                <a:spcPts val="0"/>
              </a:spcBef>
              <a:buNone/>
            </a:pPr>
            <a:r>
              <a:rPr i="1" lang="en"/>
              <a:t>Renderings</a:t>
            </a:r>
          </a:p>
        </p:txBody>
      </p:sp>
      <p:pic>
        <p:nvPicPr>
          <p:cNvPr id="87" name="Shape 87"/>
          <p:cNvPicPr preferRelativeResize="0"/>
          <p:nvPr/>
        </p:nvPicPr>
        <p:blipFill>
          <a:blip r:embed="rId3">
            <a:alphaModFix/>
          </a:blip>
          <a:stretch>
            <a:fillRect/>
          </a:stretch>
        </p:blipFill>
        <p:spPr>
          <a:xfrm>
            <a:off x="217649" y="1334849"/>
            <a:ext cx="4311797" cy="3122248"/>
          </a:xfrm>
          <a:prstGeom prst="rect">
            <a:avLst/>
          </a:prstGeom>
          <a:noFill/>
          <a:ln>
            <a:noFill/>
          </a:ln>
        </p:spPr>
      </p:pic>
      <p:pic>
        <p:nvPicPr>
          <p:cNvPr id="88" name="Shape 88"/>
          <p:cNvPicPr preferRelativeResize="0"/>
          <p:nvPr/>
        </p:nvPicPr>
        <p:blipFill>
          <a:blip r:embed="rId4">
            <a:alphaModFix/>
          </a:blip>
          <a:stretch>
            <a:fillRect/>
          </a:stretch>
        </p:blipFill>
        <p:spPr>
          <a:xfrm>
            <a:off x="4750462" y="1334850"/>
            <a:ext cx="4184785" cy="3122250"/>
          </a:xfrm>
          <a:prstGeom prst="rect">
            <a:avLst/>
          </a:prstGeom>
          <a:noFill/>
          <a:ln>
            <a:noFill/>
          </a:ln>
        </p:spPr>
      </p:pic>
      <p:cxnSp>
        <p:nvCxnSpPr>
          <p:cNvPr id="89" name="Shape 89"/>
          <p:cNvCxnSpPr/>
          <p:nvPr/>
        </p:nvCxnSpPr>
        <p:spPr>
          <a:xfrm flipH="1" rot="10800000">
            <a:off x="-9600" y="1289199"/>
            <a:ext cx="9163199" cy="8100"/>
          </a:xfrm>
          <a:prstGeom prst="straightConnector1">
            <a:avLst/>
          </a:prstGeom>
          <a:noFill/>
          <a:ln cap="flat" cmpd="sng" w="76200">
            <a:solidFill>
              <a:schemeClr val="dk2"/>
            </a:solidFill>
            <a:prstDash val="solid"/>
            <a:round/>
            <a:headEnd len="lg" w="lg" type="none"/>
            <a:tailEnd len="lg" w="lg" type="none"/>
          </a:ln>
        </p:spPr>
      </p:cxnSp>
      <p:cxnSp>
        <p:nvCxnSpPr>
          <p:cNvPr id="90" name="Shape 90"/>
          <p:cNvCxnSpPr/>
          <p:nvPr/>
        </p:nvCxnSpPr>
        <p:spPr>
          <a:xfrm flipH="1" rot="10800000">
            <a:off x="-9600" y="4413399"/>
            <a:ext cx="9163199" cy="8100"/>
          </a:xfrm>
          <a:prstGeom prst="straightConnector1">
            <a:avLst/>
          </a:prstGeom>
          <a:noFill/>
          <a:ln cap="flat" cmpd="sng" w="76200">
            <a:solidFill>
              <a:schemeClr val="dk2"/>
            </a:solidFill>
            <a:prstDash val="solid"/>
            <a:round/>
            <a:headEnd len="lg" w="lg" type="none"/>
            <a:tailEnd len="lg" w="lg" type="none"/>
          </a:ln>
        </p:spPr>
      </p:cxnSp>
      <p:sp>
        <p:nvSpPr>
          <p:cNvPr id="91" name="Shape 91"/>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500"/>
                                        <p:tgtEl>
                                          <p:spTgt spid="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ctrTitle"/>
          </p:nvPr>
        </p:nvSpPr>
        <p:spPr>
          <a:xfrm>
            <a:off x="423925" y="-367850"/>
            <a:ext cx="3537000" cy="1238099"/>
          </a:xfrm>
          <a:prstGeom prst="rect">
            <a:avLst/>
          </a:prstGeom>
        </p:spPr>
        <p:txBody>
          <a:bodyPr anchorCtr="0" anchor="b" bIns="91425" lIns="91425" rIns="91425" tIns="91425">
            <a:noAutofit/>
          </a:bodyPr>
          <a:lstStyle/>
          <a:p>
            <a:pPr lvl="0" rtl="0">
              <a:spcBef>
                <a:spcPts val="0"/>
              </a:spcBef>
              <a:buNone/>
            </a:pPr>
            <a:r>
              <a:rPr i="1" lang="en" sz="3000">
                <a:latin typeface="Droid Sans"/>
                <a:ea typeface="Droid Sans"/>
                <a:cs typeface="Droid Sans"/>
                <a:sym typeface="Droid Sans"/>
              </a:rPr>
              <a:t>Retail Trade Area</a:t>
            </a:r>
          </a:p>
        </p:txBody>
      </p:sp>
      <p:sp>
        <p:nvSpPr>
          <p:cNvPr id="97" name="Shape 97"/>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pic>
        <p:nvPicPr>
          <p:cNvPr id="98" name="Shape 98"/>
          <p:cNvPicPr preferRelativeResize="0"/>
          <p:nvPr/>
        </p:nvPicPr>
        <p:blipFill>
          <a:blip r:embed="rId3">
            <a:alphaModFix/>
          </a:blip>
          <a:stretch>
            <a:fillRect/>
          </a:stretch>
        </p:blipFill>
        <p:spPr>
          <a:xfrm>
            <a:off x="1204612" y="878350"/>
            <a:ext cx="6734776" cy="3871399"/>
          </a:xfrm>
          <a:prstGeom prst="rect">
            <a:avLst/>
          </a:prstGeom>
          <a:noFill/>
          <a:ln>
            <a:noFill/>
          </a:ln>
        </p:spPr>
      </p:pic>
      <p:cxnSp>
        <p:nvCxnSpPr>
          <p:cNvPr id="99" name="Shape 99"/>
          <p:cNvCxnSpPr/>
          <p:nvPr/>
        </p:nvCxnSpPr>
        <p:spPr>
          <a:xfrm flipH="1" rot="10800000">
            <a:off x="-9600" y="870249"/>
            <a:ext cx="9163199" cy="8100"/>
          </a:xfrm>
          <a:prstGeom prst="straightConnector1">
            <a:avLst/>
          </a:prstGeom>
          <a:noFill/>
          <a:ln cap="flat" cmpd="sng" w="76200">
            <a:solidFill>
              <a:schemeClr val="dk2"/>
            </a:solidFill>
            <a:prstDash val="solid"/>
            <a:round/>
            <a:headEnd len="lg" w="lg" type="none"/>
            <a:tailEnd len="lg" w="lg" type="none"/>
          </a:ln>
        </p:spPr>
      </p:cxnSp>
      <p:cxnSp>
        <p:nvCxnSpPr>
          <p:cNvPr id="100" name="Shape 100"/>
          <p:cNvCxnSpPr/>
          <p:nvPr/>
        </p:nvCxnSpPr>
        <p:spPr>
          <a:xfrm flipH="1" rot="10800000">
            <a:off x="-9600" y="4749749"/>
            <a:ext cx="9163199" cy="8100"/>
          </a:xfrm>
          <a:prstGeom prst="straightConnector1">
            <a:avLst/>
          </a:prstGeom>
          <a:noFill/>
          <a:ln cap="flat" cmpd="sng" w="76200">
            <a:solidFill>
              <a:schemeClr val="dk2"/>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idx="1" type="body"/>
          </p:nvPr>
        </p:nvSpPr>
        <p:spPr>
          <a:xfrm>
            <a:off x="215650" y="1038525"/>
            <a:ext cx="2960999" cy="3886200"/>
          </a:xfrm>
          <a:prstGeom prst="rect">
            <a:avLst/>
          </a:prstGeom>
        </p:spPr>
        <p:txBody>
          <a:bodyPr anchorCtr="0" anchor="t" bIns="91425" lIns="91425" rIns="91425" tIns="91425">
            <a:noAutofit/>
          </a:bodyPr>
          <a:lstStyle/>
          <a:p>
            <a:pPr lvl="0" rtl="0">
              <a:lnSpc>
                <a:spcPct val="100000"/>
              </a:lnSpc>
              <a:spcBef>
                <a:spcPts val="0"/>
              </a:spcBef>
              <a:buNone/>
            </a:pPr>
            <a:r>
              <a:rPr lang="en" sz="1200">
                <a:solidFill>
                  <a:srgbClr val="FFFFFF"/>
                </a:solidFill>
              </a:rPr>
              <a:t>Located at the northwest corner of I-30 and Highway 271.</a:t>
            </a:r>
          </a:p>
          <a:p>
            <a:pPr lvl="0" rtl="0">
              <a:lnSpc>
                <a:spcPct val="100000"/>
              </a:lnSpc>
              <a:spcBef>
                <a:spcPts val="0"/>
              </a:spcBef>
              <a:buClr>
                <a:schemeClr val="dk1"/>
              </a:buClr>
              <a:buSzPct val="91666"/>
              <a:buFont typeface="Arial"/>
              <a:buNone/>
            </a:pPr>
            <a:r>
              <a:rPr lang="en" sz="1200">
                <a:solidFill>
                  <a:srgbClr val="FFFFFF"/>
                </a:solidFill>
              </a:rPr>
              <a:t>Total acreage upon completion will be approximately 54 acres with 6 pad sites, multiple anchor pads, over 107,000 GLA and 40,500 residential rental units planned.</a:t>
            </a:r>
            <a:br>
              <a:rPr lang="en" sz="1200">
                <a:solidFill>
                  <a:srgbClr val="FFFFFF"/>
                </a:solidFill>
              </a:rPr>
            </a:br>
            <a:br>
              <a:rPr lang="en" sz="1200">
                <a:solidFill>
                  <a:srgbClr val="FFFFFF"/>
                </a:solidFill>
              </a:rPr>
            </a:br>
            <a:r>
              <a:rPr lang="en" sz="1200">
                <a:solidFill>
                  <a:srgbClr val="FFFFFF"/>
                </a:solidFill>
              </a:rPr>
              <a:t>Highway 271 was extended to be a loop around Mt. Pleasant in the fall of 2014.</a:t>
            </a:r>
          </a:p>
          <a:p>
            <a:pPr lvl="0" rtl="0">
              <a:lnSpc>
                <a:spcPct val="100000"/>
              </a:lnSpc>
              <a:spcBef>
                <a:spcPts val="0"/>
              </a:spcBef>
              <a:buClr>
                <a:schemeClr val="dk1"/>
              </a:buClr>
              <a:buSzPct val="91666"/>
              <a:buFont typeface="Arial"/>
              <a:buNone/>
            </a:pPr>
            <a:r>
              <a:rPr lang="en" sz="1200">
                <a:solidFill>
                  <a:srgbClr val="FFFFFF"/>
                </a:solidFill>
              </a:rPr>
              <a:t>The new loop has opened access to new trade areas that can be easily accessed by the new loop.</a:t>
            </a:r>
            <a:br>
              <a:rPr lang="en" sz="1200">
                <a:solidFill>
                  <a:srgbClr val="FFFFFF"/>
                </a:solidFill>
              </a:rPr>
            </a:br>
          </a:p>
          <a:p>
            <a:pPr lvl="0" rtl="0">
              <a:lnSpc>
                <a:spcPct val="100000"/>
              </a:lnSpc>
              <a:spcBef>
                <a:spcPts val="0"/>
              </a:spcBef>
              <a:buNone/>
            </a:pPr>
            <a:r>
              <a:rPr i="1" lang="en" sz="1200">
                <a:solidFill>
                  <a:srgbClr val="FFFFFF"/>
                </a:solidFill>
              </a:rPr>
              <a:t>Traffic Counts</a:t>
            </a:r>
            <a:r>
              <a:rPr lang="en" sz="1200">
                <a:solidFill>
                  <a:srgbClr val="FFFFFF"/>
                </a:solidFill>
              </a:rPr>
              <a:t>: </a:t>
            </a:r>
          </a:p>
          <a:p>
            <a:pPr lvl="0" rtl="0">
              <a:lnSpc>
                <a:spcPct val="100000"/>
              </a:lnSpc>
              <a:spcBef>
                <a:spcPts val="0"/>
              </a:spcBef>
              <a:buNone/>
            </a:pPr>
            <a:r>
              <a:rPr lang="en" sz="1200">
                <a:solidFill>
                  <a:srgbClr val="FFFFFF"/>
                </a:solidFill>
              </a:rPr>
              <a:t>Highway 271: 14,700 </a:t>
            </a:r>
            <a:br>
              <a:rPr lang="en" sz="1200">
                <a:solidFill>
                  <a:srgbClr val="FFFFFF"/>
                </a:solidFill>
              </a:rPr>
            </a:br>
            <a:r>
              <a:rPr lang="en" sz="1200">
                <a:solidFill>
                  <a:srgbClr val="FFFFFF"/>
                </a:solidFill>
              </a:rPr>
              <a:t>I-30: 25,000 </a:t>
            </a:r>
          </a:p>
        </p:txBody>
      </p:sp>
      <p:sp>
        <p:nvSpPr>
          <p:cNvPr id="106" name="Shape 106"/>
          <p:cNvSpPr txBox="1"/>
          <p:nvPr>
            <p:ph type="title"/>
          </p:nvPr>
        </p:nvSpPr>
        <p:spPr>
          <a:xfrm>
            <a:off x="311400" y="371650"/>
            <a:ext cx="3803399" cy="608700"/>
          </a:xfrm>
          <a:prstGeom prst="rect">
            <a:avLst/>
          </a:prstGeom>
        </p:spPr>
        <p:txBody>
          <a:bodyPr anchorCtr="0" anchor="b" bIns="91425" lIns="91425" rIns="91425" tIns="91425">
            <a:noAutofit/>
          </a:bodyPr>
          <a:lstStyle/>
          <a:p>
            <a:pPr lvl="0" rtl="0">
              <a:spcBef>
                <a:spcPts val="0"/>
              </a:spcBef>
              <a:buNone/>
            </a:pPr>
            <a:r>
              <a:rPr i="1" lang="en" sz="3000"/>
              <a:t>Site Information</a:t>
            </a:r>
          </a:p>
        </p:txBody>
      </p:sp>
      <p:cxnSp>
        <p:nvCxnSpPr>
          <p:cNvPr id="107" name="Shape 107"/>
          <p:cNvCxnSpPr/>
          <p:nvPr/>
        </p:nvCxnSpPr>
        <p:spPr>
          <a:xfrm>
            <a:off x="3700425" y="1516200"/>
            <a:ext cx="5441099" cy="8100"/>
          </a:xfrm>
          <a:prstGeom prst="straightConnector1">
            <a:avLst/>
          </a:prstGeom>
          <a:noFill/>
          <a:ln cap="flat" cmpd="sng" w="76200">
            <a:solidFill>
              <a:schemeClr val="dk2"/>
            </a:solidFill>
            <a:prstDash val="solid"/>
            <a:round/>
            <a:headEnd len="lg" w="lg" type="none"/>
            <a:tailEnd len="lg" w="lg" type="none"/>
          </a:ln>
        </p:spPr>
      </p:cxnSp>
      <p:cxnSp>
        <p:nvCxnSpPr>
          <p:cNvPr id="108" name="Shape 108"/>
          <p:cNvCxnSpPr/>
          <p:nvPr/>
        </p:nvCxnSpPr>
        <p:spPr>
          <a:xfrm>
            <a:off x="3690450" y="1478775"/>
            <a:ext cx="9300" cy="3004500"/>
          </a:xfrm>
          <a:prstGeom prst="straightConnector1">
            <a:avLst/>
          </a:prstGeom>
          <a:noFill/>
          <a:ln cap="flat" cmpd="sng" w="76200">
            <a:solidFill>
              <a:schemeClr val="dk2"/>
            </a:solidFill>
            <a:prstDash val="solid"/>
            <a:round/>
            <a:headEnd len="lg" w="lg" type="none"/>
            <a:tailEnd len="lg" w="lg" type="none"/>
          </a:ln>
        </p:spPr>
      </p:cxnSp>
      <p:cxnSp>
        <p:nvCxnSpPr>
          <p:cNvPr id="109" name="Shape 109"/>
          <p:cNvCxnSpPr/>
          <p:nvPr/>
        </p:nvCxnSpPr>
        <p:spPr>
          <a:xfrm>
            <a:off x="3700570" y="4447050"/>
            <a:ext cx="5440799" cy="9899"/>
          </a:xfrm>
          <a:prstGeom prst="straightConnector1">
            <a:avLst/>
          </a:prstGeom>
          <a:noFill/>
          <a:ln cap="flat" cmpd="sng" w="76200">
            <a:solidFill>
              <a:schemeClr val="dk2"/>
            </a:solidFill>
            <a:prstDash val="solid"/>
            <a:round/>
            <a:headEnd len="lg" w="lg" type="none"/>
            <a:tailEnd len="lg" w="lg" type="none"/>
          </a:ln>
        </p:spPr>
      </p:cxnSp>
      <p:cxnSp>
        <p:nvCxnSpPr>
          <p:cNvPr id="110" name="Shape 110"/>
          <p:cNvCxnSpPr/>
          <p:nvPr/>
        </p:nvCxnSpPr>
        <p:spPr>
          <a:xfrm>
            <a:off x="9155275" y="1494450"/>
            <a:ext cx="28800" cy="3010800"/>
          </a:xfrm>
          <a:prstGeom prst="straightConnector1">
            <a:avLst/>
          </a:prstGeom>
          <a:noFill/>
          <a:ln cap="flat" cmpd="sng" w="76200">
            <a:solidFill>
              <a:schemeClr val="dk2"/>
            </a:solidFill>
            <a:prstDash val="solid"/>
            <a:round/>
            <a:headEnd len="lg" w="lg" type="none"/>
            <a:tailEnd len="lg" w="lg" type="none"/>
          </a:ln>
        </p:spPr>
      </p:cxnSp>
      <p:sp>
        <p:nvSpPr>
          <p:cNvPr id="111" name="Shape 111"/>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pic>
        <p:nvPicPr>
          <p:cNvPr id="112" name="Shape 112"/>
          <p:cNvPicPr preferRelativeResize="0"/>
          <p:nvPr/>
        </p:nvPicPr>
        <p:blipFill rotWithShape="1">
          <a:blip r:embed="rId3">
            <a:alphaModFix/>
          </a:blip>
          <a:srcRect b="13965" l="28342" r="5759" t="29054"/>
          <a:stretch/>
        </p:blipFill>
        <p:spPr>
          <a:xfrm>
            <a:off x="3700424" y="1516200"/>
            <a:ext cx="5422824" cy="293084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nvSpPr>
        <p:spPr>
          <a:xfrm>
            <a:off x="1097075" y="1870350"/>
            <a:ext cx="3795600" cy="1402799"/>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118" name="Shape 118"/>
          <p:cNvPicPr preferRelativeResize="0"/>
          <p:nvPr/>
        </p:nvPicPr>
        <p:blipFill>
          <a:blip r:embed="rId3">
            <a:alphaModFix/>
          </a:blip>
          <a:stretch>
            <a:fillRect/>
          </a:stretch>
        </p:blipFill>
        <p:spPr>
          <a:xfrm>
            <a:off x="3133200" y="225569"/>
            <a:ext cx="6010799" cy="4700279"/>
          </a:xfrm>
          <a:prstGeom prst="rect">
            <a:avLst/>
          </a:prstGeom>
          <a:noFill/>
          <a:ln>
            <a:noFill/>
          </a:ln>
        </p:spPr>
      </p:pic>
      <p:cxnSp>
        <p:nvCxnSpPr>
          <p:cNvPr id="119" name="Shape 119"/>
          <p:cNvCxnSpPr/>
          <p:nvPr/>
        </p:nvCxnSpPr>
        <p:spPr>
          <a:xfrm flipH="1">
            <a:off x="3114974" y="168975"/>
            <a:ext cx="27900" cy="4805999"/>
          </a:xfrm>
          <a:prstGeom prst="straightConnector1">
            <a:avLst/>
          </a:prstGeom>
          <a:noFill/>
          <a:ln cap="flat" cmpd="sng" w="76200">
            <a:solidFill>
              <a:schemeClr val="dk2"/>
            </a:solidFill>
            <a:prstDash val="solid"/>
            <a:round/>
            <a:headEnd len="lg" w="lg" type="none"/>
            <a:tailEnd len="lg" w="lg" type="none"/>
          </a:ln>
        </p:spPr>
      </p:cxnSp>
      <p:cxnSp>
        <p:nvCxnSpPr>
          <p:cNvPr id="120" name="Shape 120"/>
          <p:cNvCxnSpPr/>
          <p:nvPr/>
        </p:nvCxnSpPr>
        <p:spPr>
          <a:xfrm flipH="1" rot="10800000">
            <a:off x="3142875" y="205924"/>
            <a:ext cx="6010799" cy="3600"/>
          </a:xfrm>
          <a:prstGeom prst="straightConnector1">
            <a:avLst/>
          </a:prstGeom>
          <a:noFill/>
          <a:ln cap="flat" cmpd="sng" w="76200">
            <a:solidFill>
              <a:schemeClr val="dk2"/>
            </a:solidFill>
            <a:prstDash val="solid"/>
            <a:round/>
            <a:headEnd len="lg" w="lg" type="none"/>
            <a:tailEnd len="lg" w="lg" type="none"/>
          </a:ln>
        </p:spPr>
      </p:cxnSp>
      <p:cxnSp>
        <p:nvCxnSpPr>
          <p:cNvPr id="121" name="Shape 121"/>
          <p:cNvCxnSpPr/>
          <p:nvPr/>
        </p:nvCxnSpPr>
        <p:spPr>
          <a:xfrm flipH="1" rot="10800000">
            <a:off x="3142875" y="4933974"/>
            <a:ext cx="6010799" cy="3600"/>
          </a:xfrm>
          <a:prstGeom prst="straightConnector1">
            <a:avLst/>
          </a:prstGeom>
          <a:noFill/>
          <a:ln cap="flat" cmpd="sng" w="76200">
            <a:solidFill>
              <a:schemeClr val="dk2"/>
            </a:solidFill>
            <a:prstDash val="solid"/>
            <a:round/>
            <a:headEnd len="lg" w="lg" type="none"/>
            <a:tailEnd len="lg" w="lg" type="none"/>
          </a:ln>
        </p:spPr>
      </p:cxnSp>
      <p:sp>
        <p:nvSpPr>
          <p:cNvPr id="122" name="Shape 122"/>
          <p:cNvSpPr txBox="1"/>
          <p:nvPr>
            <p:ph idx="1" type="body"/>
          </p:nvPr>
        </p:nvSpPr>
        <p:spPr>
          <a:xfrm>
            <a:off x="99050" y="1053950"/>
            <a:ext cx="2651100" cy="3584400"/>
          </a:xfrm>
          <a:prstGeom prst="rect">
            <a:avLst/>
          </a:prstGeom>
        </p:spPr>
        <p:txBody>
          <a:bodyPr anchorCtr="0" anchor="t" bIns="91425" lIns="91425" rIns="91425" tIns="91425">
            <a:noAutofit/>
          </a:bodyPr>
          <a:lstStyle/>
          <a:p>
            <a:pPr rtl="0">
              <a:lnSpc>
                <a:spcPct val="150000"/>
              </a:lnSpc>
              <a:spcBef>
                <a:spcPts val="0"/>
              </a:spcBef>
              <a:buNone/>
            </a:pPr>
            <a:r>
              <a:rPr lang="en" sz="1200"/>
              <a:t>Project Acreage: 54 acres</a:t>
            </a:r>
          </a:p>
          <a:p>
            <a:pPr rtl="0">
              <a:lnSpc>
                <a:spcPct val="150000"/>
              </a:lnSpc>
              <a:spcBef>
                <a:spcPts val="0"/>
              </a:spcBef>
              <a:buNone/>
            </a:pPr>
            <a:r>
              <a:rPr lang="en" sz="1200">
                <a:solidFill>
                  <a:srgbClr val="FFFFFF"/>
                </a:solidFill>
              </a:rPr>
              <a:t>Project GLA: 107,117 SF</a:t>
            </a:r>
          </a:p>
          <a:p>
            <a:pPr lvl="0" rtl="0">
              <a:lnSpc>
                <a:spcPct val="150000"/>
              </a:lnSpc>
              <a:spcBef>
                <a:spcPts val="0"/>
              </a:spcBef>
              <a:buNone/>
            </a:pPr>
            <a:r>
              <a:rPr lang="en" sz="1200">
                <a:solidFill>
                  <a:srgbClr val="FFFFFF"/>
                </a:solidFill>
              </a:rPr>
              <a:t>Anchor Pads: 2 pads @ 88,700 SF</a:t>
            </a:r>
          </a:p>
          <a:p>
            <a:pPr lvl="0" rtl="0">
              <a:lnSpc>
                <a:spcPct val="150000"/>
              </a:lnSpc>
              <a:spcBef>
                <a:spcPts val="0"/>
              </a:spcBef>
              <a:buClr>
                <a:schemeClr val="dk1"/>
              </a:buClr>
              <a:buSzPct val="91666"/>
              <a:buFont typeface="Arial"/>
              <a:buNone/>
            </a:pPr>
            <a:r>
              <a:rPr lang="en" sz="1200">
                <a:solidFill>
                  <a:srgbClr val="FFFFFF"/>
                </a:solidFill>
              </a:rPr>
              <a:t>Pad Sites: 6 from ½ acre to 5 acres</a:t>
            </a:r>
          </a:p>
          <a:p>
            <a:pPr lvl="0" rtl="0">
              <a:lnSpc>
                <a:spcPct val="150000"/>
              </a:lnSpc>
              <a:spcBef>
                <a:spcPts val="0"/>
              </a:spcBef>
              <a:buClr>
                <a:schemeClr val="dk1"/>
              </a:buClr>
              <a:buSzPct val="91666"/>
              <a:buFont typeface="Arial"/>
              <a:buNone/>
            </a:pPr>
            <a:r>
              <a:rPr lang="en" sz="1200">
                <a:solidFill>
                  <a:srgbClr val="FFFFFF"/>
                </a:solidFill>
              </a:rPr>
              <a:t>Pad Prices: $6-$15 SF </a:t>
            </a:r>
          </a:p>
          <a:p>
            <a:pPr lvl="0" rtl="0">
              <a:lnSpc>
                <a:spcPct val="150000"/>
              </a:lnSpc>
              <a:spcBef>
                <a:spcPts val="0"/>
              </a:spcBef>
              <a:buClr>
                <a:schemeClr val="dk1"/>
              </a:buClr>
              <a:buSzPct val="91666"/>
              <a:buFont typeface="Arial"/>
              <a:buNone/>
            </a:pPr>
            <a:r>
              <a:rPr lang="en" sz="1200">
                <a:solidFill>
                  <a:srgbClr val="FFFFFF"/>
                </a:solidFill>
              </a:rPr>
              <a:t>Lease Rates Upon Request</a:t>
            </a:r>
          </a:p>
          <a:p>
            <a:pPr lvl="0" rtl="0">
              <a:lnSpc>
                <a:spcPct val="150000"/>
              </a:lnSpc>
              <a:spcBef>
                <a:spcPts val="0"/>
              </a:spcBef>
              <a:buClr>
                <a:schemeClr val="dk1"/>
              </a:buClr>
              <a:buSzPct val="91666"/>
              <a:buFont typeface="Arial"/>
              <a:buNone/>
            </a:pPr>
            <a:r>
              <a:rPr lang="en" sz="1200">
                <a:solidFill>
                  <a:srgbClr val="FFFFFF"/>
                </a:solidFill>
              </a:rPr>
              <a:t>Residential Space: 40,500 SF</a:t>
            </a:r>
          </a:p>
          <a:p>
            <a:pPr lvl="0" rtl="0">
              <a:lnSpc>
                <a:spcPct val="150000"/>
              </a:lnSpc>
              <a:spcBef>
                <a:spcPts val="0"/>
              </a:spcBef>
              <a:buClr>
                <a:schemeClr val="dk1"/>
              </a:buClr>
              <a:buSzPct val="91666"/>
              <a:buFont typeface="Arial"/>
              <a:buNone/>
            </a:pPr>
            <a:r>
              <a:rPr lang="en" sz="1200">
                <a:solidFill>
                  <a:srgbClr val="FFFFFF"/>
                </a:solidFill>
              </a:rPr>
              <a:t>Construction Start: Winter 2016</a:t>
            </a:r>
          </a:p>
          <a:p>
            <a:pPr lvl="0" rtl="0">
              <a:lnSpc>
                <a:spcPct val="150000"/>
              </a:lnSpc>
              <a:spcBef>
                <a:spcPts val="0"/>
              </a:spcBef>
              <a:buClr>
                <a:schemeClr val="dk1"/>
              </a:buClr>
              <a:buSzPct val="91666"/>
              <a:buFont typeface="Arial"/>
              <a:buNone/>
            </a:pPr>
            <a:r>
              <a:rPr lang="en" sz="1200">
                <a:solidFill>
                  <a:srgbClr val="FFFFFF"/>
                </a:solidFill>
              </a:rPr>
              <a:t>Phase 1 Delivery: Summer 2016</a:t>
            </a:r>
          </a:p>
          <a:p>
            <a:pPr lvl="0" rtl="0">
              <a:spcBef>
                <a:spcPts val="0"/>
              </a:spcBef>
              <a:buClr>
                <a:schemeClr val="dk1"/>
              </a:buClr>
              <a:buFont typeface="Arial"/>
              <a:buNone/>
            </a:pPr>
            <a:r>
              <a:t/>
            </a:r>
            <a:endParaRPr sz="1200">
              <a:solidFill>
                <a:srgbClr val="FFE599"/>
              </a:solidFill>
            </a:endParaRPr>
          </a:p>
          <a:p>
            <a:pPr lvl="0" rtl="0">
              <a:spcBef>
                <a:spcPts val="0"/>
              </a:spcBef>
              <a:buNone/>
            </a:pPr>
            <a:r>
              <a:t/>
            </a:r>
            <a:endParaRPr sz="1200">
              <a:solidFill>
                <a:srgbClr val="FFE599"/>
              </a:solidFill>
            </a:endParaRPr>
          </a:p>
        </p:txBody>
      </p:sp>
      <p:sp>
        <p:nvSpPr>
          <p:cNvPr id="123" name="Shape 123"/>
          <p:cNvSpPr txBox="1"/>
          <p:nvPr>
            <p:ph type="title"/>
          </p:nvPr>
        </p:nvSpPr>
        <p:spPr>
          <a:xfrm>
            <a:off x="179600" y="225575"/>
            <a:ext cx="2489999" cy="857400"/>
          </a:xfrm>
          <a:prstGeom prst="rect">
            <a:avLst/>
          </a:prstGeom>
        </p:spPr>
        <p:txBody>
          <a:bodyPr anchorCtr="0" anchor="b" bIns="91425" lIns="91425" rIns="91425" tIns="91425">
            <a:noAutofit/>
          </a:bodyPr>
          <a:lstStyle/>
          <a:p>
            <a:pPr lvl="0" rtl="0">
              <a:spcBef>
                <a:spcPts val="0"/>
              </a:spcBef>
              <a:buNone/>
            </a:pPr>
            <a:r>
              <a:rPr i="1" lang="en" sz="2000"/>
              <a:t>Site Development </a:t>
            </a:r>
          </a:p>
          <a:p>
            <a:pPr lvl="0" rtl="0">
              <a:spcBef>
                <a:spcPts val="0"/>
              </a:spcBef>
              <a:buNone/>
            </a:pPr>
            <a:r>
              <a:rPr i="1" lang="en" sz="2000"/>
              <a:t>Information</a:t>
            </a:r>
          </a:p>
        </p:txBody>
      </p:sp>
      <p:sp>
        <p:nvSpPr>
          <p:cNvPr id="124" name="Shape 124"/>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327778"/>
            <a:ext cx="8229600" cy="857400"/>
          </a:xfrm>
          <a:prstGeom prst="rect">
            <a:avLst/>
          </a:prstGeom>
        </p:spPr>
        <p:txBody>
          <a:bodyPr anchorCtr="0" anchor="b" bIns="91425" lIns="91425" rIns="91425" tIns="91425">
            <a:noAutofit/>
          </a:bodyPr>
          <a:lstStyle/>
          <a:p>
            <a:pPr>
              <a:spcBef>
                <a:spcPts val="0"/>
              </a:spcBef>
              <a:buNone/>
            </a:pPr>
            <a:r>
              <a:rPr lang="en"/>
              <a:t>Retail Trade Area</a:t>
            </a:r>
          </a:p>
        </p:txBody>
      </p:sp>
      <p:sp>
        <p:nvSpPr>
          <p:cNvPr id="130" name="Shape 130"/>
          <p:cNvSpPr txBox="1"/>
          <p:nvPr>
            <p:ph idx="1" type="body"/>
          </p:nvPr>
        </p:nvSpPr>
        <p:spPr>
          <a:xfrm>
            <a:off x="344550" y="1100575"/>
            <a:ext cx="2444699" cy="3414300"/>
          </a:xfrm>
          <a:prstGeom prst="rect">
            <a:avLst/>
          </a:prstGeom>
        </p:spPr>
        <p:txBody>
          <a:bodyPr anchorCtr="0" anchor="t" bIns="91425" lIns="91425" rIns="91425" tIns="91425">
            <a:noAutofit/>
          </a:bodyPr>
          <a:lstStyle/>
          <a:p>
            <a:pPr rtl="0" algn="l">
              <a:spcBef>
                <a:spcPts val="0"/>
              </a:spcBef>
              <a:buNone/>
            </a:pPr>
            <a:r>
              <a:rPr b="1" lang="en" sz="1800">
                <a:solidFill>
                  <a:srgbClr val="FFFFFF"/>
                </a:solidFill>
              </a:rPr>
              <a:t>Property Highlights:</a:t>
            </a:r>
          </a:p>
          <a:p>
            <a:pPr indent="-304800" lvl="0" marL="457200" rtl="0" algn="l">
              <a:lnSpc>
                <a:spcPct val="150000"/>
              </a:lnSpc>
              <a:spcBef>
                <a:spcPts val="0"/>
              </a:spcBef>
              <a:buClr>
                <a:srgbClr val="FFFFFF"/>
              </a:buClr>
              <a:buSzPct val="100000"/>
              <a:buFont typeface="Arial"/>
              <a:buChar char="●"/>
            </a:pPr>
            <a:r>
              <a:rPr lang="en" sz="1200">
                <a:solidFill>
                  <a:srgbClr val="FFFFFF"/>
                </a:solidFill>
              </a:rPr>
              <a:t>Shadow Anchored by Lowe’s</a:t>
            </a:r>
          </a:p>
          <a:p>
            <a:pPr indent="-304800" lvl="0" marL="457200" rtl="0" algn="l">
              <a:lnSpc>
                <a:spcPct val="150000"/>
              </a:lnSpc>
              <a:spcBef>
                <a:spcPts val="0"/>
              </a:spcBef>
              <a:buClr>
                <a:srgbClr val="FFFFFF"/>
              </a:buClr>
              <a:buSzPct val="100000"/>
              <a:buFont typeface="Arial"/>
              <a:buChar char="●"/>
            </a:pPr>
            <a:r>
              <a:rPr lang="en" sz="1200">
                <a:solidFill>
                  <a:srgbClr val="FFFFFF"/>
                </a:solidFill>
              </a:rPr>
              <a:t>Only Regional Shopping Center within 30 miles</a:t>
            </a:r>
          </a:p>
          <a:p>
            <a:pPr indent="-304800" lvl="0" marL="457200" rtl="0" algn="l">
              <a:lnSpc>
                <a:spcPct val="150000"/>
              </a:lnSpc>
              <a:spcBef>
                <a:spcPts val="0"/>
              </a:spcBef>
              <a:buClr>
                <a:srgbClr val="FFFFFF"/>
              </a:buClr>
              <a:buSzPct val="100000"/>
              <a:buFont typeface="Arial"/>
              <a:buChar char="●"/>
            </a:pPr>
            <a:r>
              <a:rPr lang="en" sz="1200">
                <a:solidFill>
                  <a:srgbClr val="FFFFFF"/>
                </a:solidFill>
              </a:rPr>
              <a:t>Within minutes of Regional Hospital </a:t>
            </a:r>
          </a:p>
          <a:p>
            <a:pPr indent="-304800" lvl="0" marL="457200" rtl="0" algn="l">
              <a:lnSpc>
                <a:spcPct val="150000"/>
              </a:lnSpc>
              <a:spcBef>
                <a:spcPts val="0"/>
              </a:spcBef>
              <a:buClr>
                <a:srgbClr val="FFFFFF"/>
              </a:buClr>
              <a:buSzPct val="100000"/>
              <a:buFont typeface="Arial"/>
              <a:buChar char="●"/>
            </a:pPr>
            <a:r>
              <a:rPr lang="en" sz="1200">
                <a:solidFill>
                  <a:srgbClr val="FFFFFF"/>
                </a:solidFill>
              </a:rPr>
              <a:t>Located on I-30 and Highway 271 (Loop) 39,700 Traffic Counts</a:t>
            </a:r>
          </a:p>
        </p:txBody>
      </p:sp>
      <p:sp>
        <p:nvSpPr>
          <p:cNvPr id="131" name="Shape 131"/>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sp>
        <p:nvSpPr>
          <p:cNvPr id="132" name="Shape 132"/>
          <p:cNvSpPr txBox="1"/>
          <p:nvPr/>
        </p:nvSpPr>
        <p:spPr>
          <a:xfrm>
            <a:off x="5538050" y="1134375"/>
            <a:ext cx="3472200" cy="3718200"/>
          </a:xfrm>
          <a:prstGeom prst="rect">
            <a:avLst/>
          </a:prstGeom>
          <a:noFill/>
          <a:ln>
            <a:noFill/>
          </a:ln>
        </p:spPr>
        <p:txBody>
          <a:bodyPr anchorCtr="0" anchor="t" bIns="91425" lIns="91425" rIns="91425" tIns="91425">
            <a:noAutofit/>
          </a:bodyPr>
          <a:lstStyle/>
          <a:p>
            <a:pPr lvl="0" rtl="0">
              <a:spcBef>
                <a:spcPts val="600"/>
              </a:spcBef>
              <a:buNone/>
            </a:pPr>
            <a:r>
              <a:rPr b="1" lang="en">
                <a:solidFill>
                  <a:schemeClr val="lt1"/>
                </a:solidFill>
                <a:latin typeface="Trebuchet MS"/>
                <a:ea typeface="Trebuchet MS"/>
                <a:cs typeface="Trebuchet MS"/>
                <a:sym typeface="Trebuchet MS"/>
              </a:rPr>
              <a:t>Leakage Analysis Highlights:</a:t>
            </a:r>
            <a:br>
              <a:rPr lang="en" sz="1000">
                <a:solidFill>
                  <a:schemeClr val="lt1"/>
                </a:solidFill>
                <a:latin typeface="Trebuchet MS"/>
                <a:ea typeface="Trebuchet MS"/>
                <a:cs typeface="Trebuchet MS"/>
                <a:sym typeface="Trebuchet MS"/>
              </a:rPr>
            </a:br>
            <a:br>
              <a:rPr lang="en" sz="1000">
                <a:solidFill>
                  <a:schemeClr val="lt1"/>
                </a:solidFill>
                <a:latin typeface="Trebuchet MS"/>
                <a:ea typeface="Trebuchet MS"/>
                <a:cs typeface="Trebuchet MS"/>
                <a:sym typeface="Trebuchet MS"/>
              </a:rPr>
            </a:br>
            <a:r>
              <a:rPr lang="en" sz="1100">
                <a:solidFill>
                  <a:schemeClr val="lt1"/>
                </a:solidFill>
                <a:latin typeface="Trebuchet MS"/>
                <a:ea typeface="Trebuchet MS"/>
                <a:cs typeface="Trebuchet MS"/>
                <a:sym typeface="Trebuchet MS"/>
              </a:rPr>
              <a:t>Grocery Store: $60,835,300</a:t>
            </a:r>
          </a:p>
          <a:p>
            <a:pPr lvl="0" rtl="0">
              <a:spcBef>
                <a:spcPts val="600"/>
              </a:spcBef>
              <a:buNone/>
            </a:pPr>
            <a:r>
              <a:rPr lang="en" sz="1100">
                <a:solidFill>
                  <a:schemeClr val="lt1"/>
                </a:solidFill>
                <a:latin typeface="Trebuchet MS"/>
                <a:ea typeface="Trebuchet MS"/>
                <a:cs typeface="Trebuchet MS"/>
                <a:sym typeface="Trebuchet MS"/>
              </a:rPr>
              <a:t>Restaurants: $60,403,530</a:t>
            </a:r>
          </a:p>
          <a:p>
            <a:pPr lvl="0" rtl="0">
              <a:spcBef>
                <a:spcPts val="600"/>
              </a:spcBef>
              <a:buNone/>
            </a:pPr>
            <a:r>
              <a:rPr lang="en" sz="1100">
                <a:solidFill>
                  <a:schemeClr val="lt1"/>
                </a:solidFill>
                <a:latin typeface="Trebuchet MS"/>
                <a:ea typeface="Trebuchet MS"/>
                <a:cs typeface="Trebuchet MS"/>
                <a:sym typeface="Trebuchet MS"/>
              </a:rPr>
              <a:t>Toys and Game Stores: $2,729,895</a:t>
            </a:r>
          </a:p>
          <a:p>
            <a:pPr lvl="0" rtl="0">
              <a:spcBef>
                <a:spcPts val="600"/>
              </a:spcBef>
              <a:buNone/>
            </a:pPr>
            <a:r>
              <a:rPr lang="en" sz="1100">
                <a:solidFill>
                  <a:schemeClr val="lt1"/>
                </a:solidFill>
                <a:latin typeface="Trebuchet MS"/>
                <a:ea typeface="Trebuchet MS"/>
                <a:cs typeface="Trebuchet MS"/>
                <a:sym typeface="Trebuchet MS"/>
              </a:rPr>
              <a:t>Miscellaneous Retail: $24,989,620</a:t>
            </a:r>
          </a:p>
          <a:p>
            <a:pPr lvl="0" rtl="0">
              <a:spcBef>
                <a:spcPts val="600"/>
              </a:spcBef>
              <a:buNone/>
            </a:pPr>
            <a:r>
              <a:rPr lang="en" sz="1100">
                <a:solidFill>
                  <a:schemeClr val="lt1"/>
                </a:solidFill>
                <a:latin typeface="Trebuchet MS"/>
                <a:ea typeface="Trebuchet MS"/>
                <a:cs typeface="Trebuchet MS"/>
                <a:sym typeface="Trebuchet MS"/>
              </a:rPr>
              <a:t>Drug Stores and Proprietary: $11,081,030</a:t>
            </a:r>
          </a:p>
          <a:p>
            <a:pPr lvl="0" rtl="0">
              <a:spcBef>
                <a:spcPts val="600"/>
              </a:spcBef>
              <a:buNone/>
            </a:pPr>
            <a:r>
              <a:rPr lang="en" sz="1100">
                <a:solidFill>
                  <a:schemeClr val="lt1"/>
                </a:solidFill>
                <a:latin typeface="Trebuchet MS"/>
                <a:ea typeface="Trebuchet MS"/>
                <a:cs typeface="Trebuchet MS"/>
                <a:sym typeface="Trebuchet MS"/>
              </a:rPr>
              <a:t>Radio, TV and Computer Stores: $43,682,360</a:t>
            </a:r>
          </a:p>
          <a:p>
            <a:pPr lvl="0" rtl="0">
              <a:spcBef>
                <a:spcPts val="600"/>
              </a:spcBef>
              <a:buNone/>
            </a:pPr>
            <a:r>
              <a:rPr lang="en" sz="1100">
                <a:solidFill>
                  <a:schemeClr val="lt1"/>
                </a:solidFill>
                <a:latin typeface="Trebuchet MS"/>
                <a:ea typeface="Trebuchet MS"/>
                <a:cs typeface="Trebuchet MS"/>
                <a:sym typeface="Trebuchet MS"/>
              </a:rPr>
              <a:t>Home Furniture and Furnishings: $10,927,950</a:t>
            </a:r>
          </a:p>
          <a:p>
            <a:pPr lvl="0" rtl="0">
              <a:spcBef>
                <a:spcPts val="600"/>
              </a:spcBef>
              <a:buNone/>
            </a:pPr>
            <a:r>
              <a:rPr lang="en" sz="1100">
                <a:solidFill>
                  <a:schemeClr val="lt1"/>
                </a:solidFill>
                <a:latin typeface="Trebuchet MS"/>
                <a:ea typeface="Trebuchet MS"/>
                <a:cs typeface="Trebuchet MS"/>
                <a:sym typeface="Trebuchet MS"/>
              </a:rPr>
              <a:t>Shoe Stores: $2,936,912</a:t>
            </a:r>
          </a:p>
          <a:p>
            <a:pPr lvl="0" rtl="0">
              <a:spcBef>
                <a:spcPts val="600"/>
              </a:spcBef>
              <a:buNone/>
            </a:pPr>
            <a:r>
              <a:rPr lang="en" sz="1100">
                <a:solidFill>
                  <a:schemeClr val="lt1"/>
                </a:solidFill>
                <a:latin typeface="Trebuchet MS"/>
                <a:ea typeface="Trebuchet MS"/>
                <a:cs typeface="Trebuchet MS"/>
                <a:sym typeface="Trebuchet MS"/>
              </a:rPr>
              <a:t>Drinking Places: $3,134,602</a:t>
            </a:r>
          </a:p>
          <a:p>
            <a:pPr lvl="0" rtl="0">
              <a:spcBef>
                <a:spcPts val="600"/>
              </a:spcBef>
              <a:buNone/>
            </a:pPr>
            <a:r>
              <a:rPr lang="en" sz="1100">
                <a:solidFill>
                  <a:schemeClr val="lt1"/>
                </a:solidFill>
                <a:latin typeface="Trebuchet MS"/>
                <a:ea typeface="Trebuchet MS"/>
                <a:cs typeface="Trebuchet MS"/>
                <a:sym typeface="Trebuchet MS"/>
              </a:rPr>
              <a:t>Used Merchandise: $2,537,178</a:t>
            </a:r>
          </a:p>
          <a:p>
            <a:pPr lvl="0" rtl="0">
              <a:spcBef>
                <a:spcPts val="600"/>
              </a:spcBef>
              <a:buNone/>
            </a:pPr>
            <a:r>
              <a:rPr lang="en" sz="1100">
                <a:solidFill>
                  <a:schemeClr val="lt1"/>
                </a:solidFill>
                <a:latin typeface="Trebuchet MS"/>
                <a:ea typeface="Trebuchet MS"/>
                <a:cs typeface="Trebuchet MS"/>
                <a:sym typeface="Trebuchet MS"/>
              </a:rPr>
              <a:t>Women’s Clothing and Accessory: $3,120,177</a:t>
            </a:r>
          </a:p>
          <a:p>
            <a:pPr>
              <a:spcBef>
                <a:spcPts val="0"/>
              </a:spcBef>
              <a:buNone/>
            </a:pPr>
            <a:r>
              <a:t/>
            </a:r>
            <a:endParaRPr sz="1000"/>
          </a:p>
        </p:txBody>
      </p:sp>
      <p:sp>
        <p:nvSpPr>
          <p:cNvPr id="133" name="Shape 133"/>
          <p:cNvSpPr txBox="1"/>
          <p:nvPr/>
        </p:nvSpPr>
        <p:spPr>
          <a:xfrm>
            <a:off x="3075000" y="1134375"/>
            <a:ext cx="2056799" cy="1292999"/>
          </a:xfrm>
          <a:prstGeom prst="rect">
            <a:avLst/>
          </a:prstGeom>
          <a:noFill/>
          <a:ln>
            <a:noFill/>
          </a:ln>
        </p:spPr>
        <p:txBody>
          <a:bodyPr anchorCtr="0" anchor="t" bIns="91425" lIns="91425" rIns="91425" tIns="91425">
            <a:noAutofit/>
          </a:bodyPr>
          <a:lstStyle/>
          <a:p>
            <a:pPr lvl="0" rtl="0">
              <a:spcBef>
                <a:spcPts val="600"/>
              </a:spcBef>
              <a:buClr>
                <a:schemeClr val="dk1"/>
              </a:buClr>
              <a:buSzPct val="78571"/>
              <a:buFont typeface="Arial"/>
              <a:buNone/>
            </a:pPr>
            <a:r>
              <a:rPr b="1" lang="en">
                <a:solidFill>
                  <a:schemeClr val="lt1"/>
                </a:solidFill>
                <a:latin typeface="Trebuchet MS"/>
                <a:ea typeface="Trebuchet MS"/>
                <a:cs typeface="Trebuchet MS"/>
                <a:sym typeface="Trebuchet MS"/>
              </a:rPr>
              <a:t>Demographics:</a:t>
            </a:r>
          </a:p>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Population: 89,000</a:t>
            </a:r>
          </a:p>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Average Income: $50,000/yr</a:t>
            </a:r>
          </a:p>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Average Age: 36</a:t>
            </a:r>
          </a:p>
        </p:txBody>
      </p:sp>
      <p:sp>
        <p:nvSpPr>
          <p:cNvPr id="134" name="Shape 134"/>
          <p:cNvSpPr txBox="1"/>
          <p:nvPr/>
        </p:nvSpPr>
        <p:spPr>
          <a:xfrm>
            <a:off x="2943189" y="2427375"/>
            <a:ext cx="2160000" cy="487499"/>
          </a:xfrm>
          <a:prstGeom prst="rect">
            <a:avLst/>
          </a:prstGeom>
          <a:noFill/>
          <a:ln>
            <a:noFill/>
          </a:ln>
        </p:spPr>
        <p:txBody>
          <a:bodyPr anchorCtr="0" anchor="t" bIns="91425" lIns="91425" rIns="91425" tIns="91425">
            <a:noAutofit/>
          </a:bodyPr>
          <a:lstStyle/>
          <a:p>
            <a:pPr>
              <a:spcBef>
                <a:spcPts val="0"/>
              </a:spcBef>
              <a:buNone/>
            </a:pPr>
            <a:r>
              <a:rPr b="1" lang="en" sz="1600">
                <a:solidFill>
                  <a:schemeClr val="lt1"/>
                </a:solidFill>
                <a:latin typeface="Trebuchet MS"/>
                <a:ea typeface="Trebuchet MS"/>
                <a:cs typeface="Trebuchet MS"/>
                <a:sym typeface="Trebuchet MS"/>
              </a:rPr>
              <a:t>Traffic Generators:</a:t>
            </a:r>
          </a:p>
        </p:txBody>
      </p:sp>
      <p:pic>
        <p:nvPicPr>
          <p:cNvPr id="135" name="Shape 135"/>
          <p:cNvPicPr preferRelativeResize="0"/>
          <p:nvPr/>
        </p:nvPicPr>
        <p:blipFill>
          <a:blip r:embed="rId3">
            <a:alphaModFix/>
          </a:blip>
          <a:stretch>
            <a:fillRect/>
          </a:stretch>
        </p:blipFill>
        <p:spPr>
          <a:xfrm>
            <a:off x="2971162" y="2869074"/>
            <a:ext cx="2104050" cy="19835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Trade Area Information</a:t>
            </a:r>
          </a:p>
        </p:txBody>
      </p:sp>
      <p:sp>
        <p:nvSpPr>
          <p:cNvPr id="141" name="Shape 141"/>
          <p:cNvSpPr txBox="1"/>
          <p:nvPr>
            <p:ph idx="1" type="body"/>
          </p:nvPr>
        </p:nvSpPr>
        <p:spPr>
          <a:xfrm>
            <a:off x="497725" y="1063375"/>
            <a:ext cx="3626999" cy="3145200"/>
          </a:xfrm>
          <a:prstGeom prst="rect">
            <a:avLst/>
          </a:prstGeom>
        </p:spPr>
        <p:txBody>
          <a:bodyPr anchorCtr="0" anchor="t" bIns="91425" lIns="91425" rIns="91425" tIns="91425">
            <a:noAutofit/>
          </a:bodyPr>
          <a:lstStyle/>
          <a:p>
            <a:pPr rtl="0">
              <a:spcBef>
                <a:spcPts val="0"/>
              </a:spcBef>
              <a:buNone/>
            </a:pPr>
            <a:r>
              <a:rPr lang="en" sz="1000"/>
              <a:t>The Lake Country Town Center site is located at the North West corner of Interstate 30 and Highway 271 (the new loop around Mt. Pleasant) in the heart of the East Texas I-30 corridor that connects Dallas and Texarkana. It is one of the primary shopping, dining and hotel locations situated along the 2 ½ hour drive between the two cities.</a:t>
            </a:r>
          </a:p>
          <a:p>
            <a:pPr rtl="0">
              <a:spcBef>
                <a:spcPts val="0"/>
              </a:spcBef>
              <a:buNone/>
            </a:pPr>
            <a:r>
              <a:rPr lang="en" sz="1000"/>
              <a:t>The site will be an open air shopping center positioned 118 miles from Dallas and 63 miles from Texarkana. As the only regional shopping area within 30 miles, it offers an incredible secondary market opportunity, allowing retailers to have a presence in a market that currently services 90,000+ residents with a gap leakage of $372,329,100.</a:t>
            </a:r>
          </a:p>
          <a:p>
            <a:pPr>
              <a:spcBef>
                <a:spcPts val="0"/>
              </a:spcBef>
              <a:buNone/>
            </a:pPr>
            <a:r>
              <a:rPr lang="en" sz="1000"/>
              <a:t>Wal-Mart learned the secret of Mt. Pleasant’s prime location for the retail trade area decades ago after opening an original Wal-Mart store in the 1980’s. Wal-Mart was so successful in this location that they chose to open their first Texas Supercenter in Mt. Pleasant; to this day, it continues to generate top sales for the state.</a:t>
            </a:r>
            <a:br>
              <a:rPr lang="en" sz="1000"/>
            </a:br>
            <a:br>
              <a:rPr lang="en" sz="1000"/>
            </a:br>
          </a:p>
        </p:txBody>
      </p:sp>
      <p:sp>
        <p:nvSpPr>
          <p:cNvPr id="142" name="Shape 142"/>
          <p:cNvSpPr txBox="1"/>
          <p:nvPr/>
        </p:nvSpPr>
        <p:spPr>
          <a:xfrm>
            <a:off x="4946625" y="1063375"/>
            <a:ext cx="3626999" cy="3560099"/>
          </a:xfrm>
          <a:prstGeom prst="rect">
            <a:avLst/>
          </a:prstGeom>
          <a:noFill/>
          <a:ln>
            <a:noFill/>
          </a:ln>
        </p:spPr>
        <p:txBody>
          <a:bodyPr anchorCtr="0" anchor="t" bIns="91425" lIns="91425" rIns="91425" tIns="91425">
            <a:noAutofit/>
          </a:bodyPr>
          <a:lstStyle/>
          <a:p>
            <a:pPr lvl="0" rtl="0">
              <a:spcBef>
                <a:spcPts val="600"/>
              </a:spcBef>
              <a:buNone/>
            </a:pPr>
            <a:r>
              <a:rPr lang="en" sz="1000">
                <a:solidFill>
                  <a:schemeClr val="lt1"/>
                </a:solidFill>
                <a:latin typeface="Trebuchet MS"/>
                <a:ea typeface="Trebuchet MS"/>
                <a:cs typeface="Trebuchet MS"/>
                <a:sym typeface="Trebuchet MS"/>
              </a:rPr>
              <a:t>Even with Wal-Mart’s great success, the trade area has large spending leaks based on Retail Coach’s study that shows regional shoppers are driving long distances for these missing product options  in mid-size cities. </a:t>
            </a:r>
            <a:br>
              <a:rPr lang="en" sz="1000">
                <a:solidFill>
                  <a:schemeClr val="lt1"/>
                </a:solidFill>
                <a:latin typeface="Trebuchet MS"/>
                <a:ea typeface="Trebuchet MS"/>
                <a:cs typeface="Trebuchet MS"/>
                <a:sym typeface="Trebuchet MS"/>
              </a:rPr>
            </a:br>
            <a:br>
              <a:rPr lang="en" sz="1000">
                <a:solidFill>
                  <a:schemeClr val="lt1"/>
                </a:solidFill>
                <a:latin typeface="Trebuchet MS"/>
                <a:ea typeface="Trebuchet MS"/>
                <a:cs typeface="Trebuchet MS"/>
                <a:sym typeface="Trebuchet MS"/>
              </a:rPr>
            </a:br>
            <a:r>
              <a:rPr lang="en" sz="1000">
                <a:solidFill>
                  <a:schemeClr val="lt1"/>
                </a:solidFill>
                <a:latin typeface="Trebuchet MS"/>
                <a:ea typeface="Trebuchet MS"/>
                <a:cs typeface="Trebuchet MS"/>
                <a:sym typeface="Trebuchet MS"/>
              </a:rPr>
              <a:t>The leaks are being absorbed in trade areas that are 45-90 minutes away in Longview, Tyler, and Texarkana. </a:t>
            </a:r>
          </a:p>
          <a:p>
            <a:pPr lvl="0" rtl="0">
              <a:spcBef>
                <a:spcPts val="600"/>
              </a:spcBef>
              <a:buClr>
                <a:schemeClr val="dk1"/>
              </a:buClr>
              <a:buSzPct val="110000"/>
              <a:buFont typeface="Arial"/>
              <a:buNone/>
            </a:pPr>
            <a:r>
              <a:rPr lang="en" sz="1000">
                <a:solidFill>
                  <a:schemeClr val="lt1"/>
                </a:solidFill>
                <a:latin typeface="Trebuchet MS"/>
                <a:ea typeface="Trebuchet MS"/>
                <a:cs typeface="Trebuchet MS"/>
                <a:sym typeface="Trebuchet MS"/>
              </a:rPr>
              <a:t>Dallas, 90 minutes away, is the closest large city for these regional shoppers to buy at.</a:t>
            </a:r>
          </a:p>
          <a:p>
            <a:pPr lvl="0" rtl="0">
              <a:spcBef>
                <a:spcPts val="600"/>
              </a:spcBef>
              <a:buClr>
                <a:schemeClr val="dk1"/>
              </a:buClr>
              <a:buSzPct val="110000"/>
              <a:buFont typeface="Arial"/>
              <a:buNone/>
            </a:pPr>
            <a:r>
              <a:rPr lang="en" sz="1000">
                <a:solidFill>
                  <a:schemeClr val="lt1"/>
                </a:solidFill>
                <a:latin typeface="Trebuchet MS"/>
                <a:ea typeface="Trebuchet MS"/>
                <a:cs typeface="Trebuchet MS"/>
                <a:sym typeface="Trebuchet MS"/>
              </a:rPr>
              <a:t>Lake Country Town Center will open a venue for other regional and national retailers to absorb these retail leaks, while the regional shoppers will enjoy the new grocery store, movie theatre and other anchor sites planned for the center. The 200 plus seat amphitheatre will host events that will bring the city and regional shoppers in to enjoy the ambiance, amenities and shopping options that they have long waited to finally be conveniently located for them.</a:t>
            </a:r>
          </a:p>
          <a:p>
            <a:pPr lvl="0" rtl="0">
              <a:spcBef>
                <a:spcPts val="600"/>
              </a:spcBef>
              <a:buClr>
                <a:schemeClr val="dk1"/>
              </a:buClr>
              <a:buSzPct val="110000"/>
              <a:buFont typeface="Arial"/>
              <a:buNone/>
            </a:pPr>
            <a:r>
              <a:rPr lang="en" sz="1000">
                <a:solidFill>
                  <a:schemeClr val="lt1"/>
                </a:solidFill>
                <a:latin typeface="Trebuchet MS"/>
                <a:ea typeface="Trebuchet MS"/>
                <a:cs typeface="Trebuchet MS"/>
                <a:sym typeface="Trebuchet MS"/>
              </a:rPr>
              <a:t>Lake Country Town Center is working on opportunities with potential anchors now for the development and will be making them public as they are solidified.</a:t>
            </a:r>
          </a:p>
        </p:txBody>
      </p:sp>
      <p:sp>
        <p:nvSpPr>
          <p:cNvPr id="143" name="Shape 143"/>
          <p:cNvSpPr txBox="1"/>
          <p:nvPr/>
        </p:nvSpPr>
        <p:spPr>
          <a:xfrm>
            <a:off x="344550" y="4749750"/>
            <a:ext cx="2056799"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506275" y="214128"/>
            <a:ext cx="8229600" cy="857400"/>
          </a:xfrm>
          <a:prstGeom prst="rect">
            <a:avLst/>
          </a:prstGeom>
        </p:spPr>
        <p:txBody>
          <a:bodyPr anchorCtr="0" anchor="b" bIns="91425" lIns="91425" rIns="91425" tIns="91425">
            <a:noAutofit/>
          </a:bodyPr>
          <a:lstStyle/>
          <a:p>
            <a:pPr>
              <a:spcBef>
                <a:spcPts val="0"/>
              </a:spcBef>
              <a:buNone/>
            </a:pPr>
            <a:r>
              <a:rPr lang="en"/>
              <a:t>Market Data Summary</a:t>
            </a:r>
          </a:p>
        </p:txBody>
      </p:sp>
      <p:sp>
        <p:nvSpPr>
          <p:cNvPr id="149" name="Shape 149"/>
          <p:cNvSpPr txBox="1"/>
          <p:nvPr>
            <p:ph idx="1" type="body"/>
          </p:nvPr>
        </p:nvSpPr>
        <p:spPr>
          <a:xfrm>
            <a:off x="0" y="1072800"/>
            <a:ext cx="1561199" cy="2614199"/>
          </a:xfrm>
          <a:prstGeom prst="rect">
            <a:avLst/>
          </a:prstGeom>
        </p:spPr>
        <p:txBody>
          <a:bodyPr anchorCtr="0" anchor="t" bIns="91425" lIns="91425" rIns="91425" tIns="91425">
            <a:noAutofit/>
          </a:bodyPr>
          <a:lstStyle/>
          <a:p>
            <a:pPr rtl="0">
              <a:spcBef>
                <a:spcPts val="0"/>
              </a:spcBef>
              <a:buNone/>
            </a:pPr>
            <a:r>
              <a:t/>
            </a:r>
            <a:endParaRPr sz="1000">
              <a:solidFill>
                <a:srgbClr val="FFFFFF"/>
              </a:solidFill>
              <a:latin typeface="Arial"/>
              <a:ea typeface="Arial"/>
              <a:cs typeface="Arial"/>
              <a:sym typeface="Arial"/>
            </a:endParaRPr>
          </a:p>
          <a:p>
            <a:pPr>
              <a:spcBef>
                <a:spcPts val="0"/>
              </a:spcBef>
              <a:buNone/>
            </a:pPr>
            <a:r>
              <a:t/>
            </a:r>
            <a:endParaRPr sz="1000">
              <a:solidFill>
                <a:srgbClr val="FFFFFF"/>
              </a:solidFill>
            </a:endParaRPr>
          </a:p>
        </p:txBody>
      </p:sp>
      <p:sp>
        <p:nvSpPr>
          <p:cNvPr id="150" name="Shape 150"/>
          <p:cNvSpPr txBox="1"/>
          <p:nvPr/>
        </p:nvSpPr>
        <p:spPr>
          <a:xfrm>
            <a:off x="650900" y="1072800"/>
            <a:ext cx="3411299" cy="3515400"/>
          </a:xfrm>
          <a:prstGeom prst="rect">
            <a:avLst/>
          </a:prstGeom>
          <a:noFill/>
          <a:ln>
            <a:noFill/>
          </a:ln>
        </p:spPr>
        <p:txBody>
          <a:bodyPr anchorCtr="0" anchor="t" bIns="91425" lIns="91425" rIns="91425" tIns="91425">
            <a:noAutofit/>
          </a:bodyPr>
          <a:lstStyle/>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The Lake Country Town Center trade area population is 90,000 with an average income of $50,000. Retail Coach provided a study of the trade area showing potential sales at $717,329,000. </a:t>
            </a:r>
          </a:p>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The regional population has been driven to Mt. Pleasant because of the traffic flow brought by the Interstate and regional highways that provide access to many neighboring small towns. Total traffic counts between the access roads for the Town Center are almost 40,000 per day. </a:t>
            </a:r>
          </a:p>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As time has passed the city has become an attraction because of other regional services such as North East Texas Community College (NETCC) and Industrial School as well as the Titus Regional Medical Hospital (TRMH) that is within minutes of the Lake Country Town Center. </a:t>
            </a:r>
          </a:p>
          <a:p>
            <a:pPr lvl="0" rtl="0">
              <a:spcBef>
                <a:spcPts val="600"/>
              </a:spcBef>
              <a:buClr>
                <a:schemeClr val="dk1"/>
              </a:buClr>
              <a:buFont typeface="Arial"/>
              <a:buNone/>
            </a:pPr>
            <a:r>
              <a:t/>
            </a:r>
            <a:endParaRPr sz="1100">
              <a:solidFill>
                <a:schemeClr val="lt1"/>
              </a:solidFill>
              <a:latin typeface="Trebuchet MS"/>
              <a:ea typeface="Trebuchet MS"/>
              <a:cs typeface="Trebuchet MS"/>
              <a:sym typeface="Trebuchet MS"/>
            </a:endParaRPr>
          </a:p>
          <a:p>
            <a:pPr>
              <a:spcBef>
                <a:spcPts val="0"/>
              </a:spcBef>
              <a:buNone/>
            </a:pPr>
            <a:r>
              <a:t/>
            </a:r>
            <a:endParaRPr sz="1100"/>
          </a:p>
        </p:txBody>
      </p:sp>
      <p:sp>
        <p:nvSpPr>
          <p:cNvPr id="151" name="Shape 151"/>
          <p:cNvSpPr txBox="1"/>
          <p:nvPr/>
        </p:nvSpPr>
        <p:spPr>
          <a:xfrm>
            <a:off x="344550" y="4749750"/>
            <a:ext cx="8765700" cy="287100"/>
          </a:xfrm>
          <a:prstGeom prst="rect">
            <a:avLst/>
          </a:prstGeom>
          <a:noFill/>
          <a:ln>
            <a:noFill/>
          </a:ln>
        </p:spPr>
        <p:txBody>
          <a:bodyPr anchorCtr="0" anchor="t" bIns="91425" lIns="91425" rIns="91425" tIns="91425">
            <a:noAutofit/>
          </a:bodyPr>
          <a:lstStyle/>
          <a:p>
            <a:pPr lvl="0" rtl="0">
              <a:spcBef>
                <a:spcPts val="0"/>
              </a:spcBef>
              <a:buNone/>
            </a:pPr>
            <a:r>
              <a:rPr b="1" lang="en" sz="1000">
                <a:solidFill>
                  <a:srgbClr val="F3F3F3"/>
                </a:solidFill>
                <a:latin typeface="Syncopate"/>
                <a:ea typeface="Syncopate"/>
                <a:cs typeface="Syncopate"/>
                <a:sym typeface="Syncopate"/>
              </a:rPr>
              <a:t>INFINITE VI</a:t>
            </a:r>
            <a:r>
              <a:rPr b="1" lang="en" sz="900">
                <a:solidFill>
                  <a:srgbClr val="F3F3F3"/>
                </a:solidFill>
                <a:latin typeface="Syncopate"/>
                <a:ea typeface="Syncopate"/>
                <a:cs typeface="Syncopate"/>
                <a:sym typeface="Syncopate"/>
              </a:rPr>
              <a:t>S</a:t>
            </a:r>
            <a:r>
              <a:rPr b="1" lang="en" sz="1000">
                <a:solidFill>
                  <a:srgbClr val="F3F3F3"/>
                </a:solidFill>
                <a:latin typeface="Syncopate"/>
                <a:ea typeface="Syncopate"/>
                <a:cs typeface="Syncopate"/>
                <a:sym typeface="Syncopate"/>
              </a:rPr>
              <a:t>ION </a:t>
            </a:r>
          </a:p>
        </p:txBody>
      </p:sp>
      <p:sp>
        <p:nvSpPr>
          <p:cNvPr id="152" name="Shape 152"/>
          <p:cNvSpPr txBox="1"/>
          <p:nvPr/>
        </p:nvSpPr>
        <p:spPr>
          <a:xfrm>
            <a:off x="4729500" y="1072800"/>
            <a:ext cx="3380699" cy="3682199"/>
          </a:xfrm>
          <a:prstGeom prst="rect">
            <a:avLst/>
          </a:prstGeom>
          <a:noFill/>
          <a:ln>
            <a:noFill/>
          </a:ln>
        </p:spPr>
        <p:txBody>
          <a:bodyPr anchorCtr="0" anchor="t" bIns="91425" lIns="91425" rIns="91425" tIns="91425">
            <a:noAutofit/>
          </a:bodyPr>
          <a:lstStyle/>
          <a:p>
            <a:pPr lvl="0" rtl="0">
              <a:spcBef>
                <a:spcPts val="600"/>
              </a:spcBef>
              <a:buClr>
                <a:schemeClr val="dk1"/>
              </a:buClr>
              <a:buSzPct val="100000"/>
              <a:buFont typeface="Arial"/>
              <a:buNone/>
            </a:pPr>
            <a:r>
              <a:rPr lang="en" sz="1100">
                <a:solidFill>
                  <a:schemeClr val="lt1"/>
                </a:solidFill>
                <a:latin typeface="Trebuchet MS"/>
                <a:ea typeface="Trebuchet MS"/>
                <a:cs typeface="Trebuchet MS"/>
                <a:sym typeface="Trebuchet MS"/>
              </a:rPr>
              <a:t>TRMH celebrated 60 years of service this year. With 643 personnel on staff they serviced 66,334 patients in 2014. The hospital is located one exit down from the Town Center location and is one of the larger immediate traffic drivers in the area.</a:t>
            </a:r>
          </a:p>
          <a:p>
            <a:pPr lvl="0" rtl="0">
              <a:spcBef>
                <a:spcPts val="600"/>
              </a:spcBef>
              <a:buNone/>
            </a:pPr>
            <a:r>
              <a:rPr lang="en" sz="1100">
                <a:solidFill>
                  <a:schemeClr val="lt1"/>
                </a:solidFill>
                <a:latin typeface="Trebuchet MS"/>
                <a:ea typeface="Trebuchet MS"/>
                <a:cs typeface="Trebuchet MS"/>
                <a:sym typeface="Trebuchet MS"/>
              </a:rPr>
              <a:t>Other major employers in the area are within minutes of the location providing a stable daytime population including Mt. Pleasant ISD (3200 employees) that houses the bulk of their staff at the administration offices and high school around the corner from the Lakeside Plaza location.</a:t>
            </a:r>
            <a:br>
              <a:rPr lang="en" sz="1100">
                <a:solidFill>
                  <a:schemeClr val="lt1"/>
                </a:solidFill>
                <a:latin typeface="Trebuchet MS"/>
                <a:ea typeface="Trebuchet MS"/>
                <a:cs typeface="Trebuchet MS"/>
                <a:sym typeface="Trebuchet MS"/>
              </a:rPr>
            </a:br>
            <a:br>
              <a:rPr lang="en" sz="1000">
                <a:solidFill>
                  <a:schemeClr val="lt1"/>
                </a:solidFill>
                <a:latin typeface="Trebuchet MS"/>
                <a:ea typeface="Trebuchet MS"/>
                <a:cs typeface="Trebuchet MS"/>
                <a:sym typeface="Trebuchet MS"/>
              </a:rPr>
            </a:br>
            <a:br>
              <a:rPr lang="en" sz="1000">
                <a:solidFill>
                  <a:schemeClr val="lt1"/>
                </a:solidFill>
                <a:latin typeface="Trebuchet MS"/>
                <a:ea typeface="Trebuchet MS"/>
                <a:cs typeface="Trebuchet MS"/>
                <a:sym typeface="Trebuchet MS"/>
              </a:rPr>
            </a:br>
            <a:r>
              <a:rPr i="1" lang="en" sz="900">
                <a:solidFill>
                  <a:schemeClr val="lt1"/>
                </a:solidFill>
                <a:latin typeface="Trebuchet MS"/>
                <a:ea typeface="Trebuchet MS"/>
                <a:cs typeface="Trebuchet MS"/>
                <a:sym typeface="Trebuchet MS"/>
              </a:rPr>
              <a:t>For more information about this project contact:</a:t>
            </a:r>
          </a:p>
          <a:p>
            <a:pPr lvl="0" rtl="0">
              <a:spcBef>
                <a:spcPts val="600"/>
              </a:spcBef>
              <a:buNone/>
            </a:pPr>
            <a:r>
              <a:rPr i="1" lang="en" sz="900">
                <a:solidFill>
                  <a:schemeClr val="lt1"/>
                </a:solidFill>
                <a:latin typeface="Trebuchet MS"/>
                <a:ea typeface="Trebuchet MS"/>
                <a:cs typeface="Trebuchet MS"/>
                <a:sym typeface="Trebuchet MS"/>
              </a:rPr>
              <a:t>Jon &amp; Tanya Anderson 903.563.2122 or 903.285.7631</a:t>
            </a:r>
          </a:p>
          <a:p>
            <a:pPr lvl="0" rtl="0">
              <a:spcBef>
                <a:spcPts val="600"/>
              </a:spcBef>
              <a:buNone/>
            </a:pPr>
            <a:r>
              <a:rPr i="1" lang="en" sz="900">
                <a:solidFill>
                  <a:schemeClr val="lt1"/>
                </a:solidFill>
                <a:latin typeface="Trebuchet MS"/>
                <a:ea typeface="Trebuchet MS"/>
                <a:cs typeface="Trebuchet MS"/>
                <a:sym typeface="Trebuchet MS"/>
              </a:rPr>
              <a:t>Gavin &amp; Minka Boyd 512.989.5973 or 512.662.3817  </a:t>
            </a:r>
          </a:p>
          <a:p>
            <a:pPr lvl="0" rtl="0">
              <a:spcBef>
                <a:spcPts val="600"/>
              </a:spcBef>
              <a:buNone/>
            </a:pPr>
            <a:r>
              <a:rPr i="1" lang="en" sz="900">
                <a:solidFill>
                  <a:schemeClr val="lt1"/>
                </a:solidFill>
                <a:latin typeface="Trebuchet MS"/>
                <a:ea typeface="Trebuchet MS"/>
                <a:cs typeface="Trebuchet MS"/>
                <a:sym typeface="Trebuchet MS"/>
              </a:rPr>
              <a:t>Project Email: infinitevision111@gmail.com</a:t>
            </a:r>
          </a:p>
          <a:p>
            <a:pPr lvl="0" rtl="0">
              <a:spcBef>
                <a:spcPts val="600"/>
              </a:spcBef>
              <a:buClr>
                <a:schemeClr val="dk1"/>
              </a:buClr>
              <a:buFont typeface="Arial"/>
              <a:buNone/>
            </a:pPr>
            <a:r>
              <a:t/>
            </a:r>
            <a:endParaRPr sz="1100">
              <a:solidFill>
                <a:schemeClr val="lt1"/>
              </a:solidFill>
              <a:latin typeface="Trebuchet MS"/>
              <a:ea typeface="Trebuchet MS"/>
              <a:cs typeface="Trebuchet MS"/>
              <a:sym typeface="Trebuchet MS"/>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spotlight">
  <a:themeElements>
    <a:clrScheme name="Custom 439">
      <a:dk1>
        <a:srgbClr val="000000"/>
      </a:dk1>
      <a:lt1>
        <a:srgbClr val="FFFFFF"/>
      </a:lt1>
      <a:dk2>
        <a:srgbClr val="5C6E95"/>
      </a:dk2>
      <a:lt2>
        <a:srgbClr val="ACB4C2"/>
      </a:lt2>
      <a:accent1>
        <a:srgbClr val="667E50"/>
      </a:accent1>
      <a:accent2>
        <a:srgbClr val="CFBF73"/>
      </a:accent2>
      <a:accent3>
        <a:srgbClr val="8C7C82"/>
      </a:accent3>
      <a:accent4>
        <a:srgbClr val="9ABF87"/>
      </a:accent4>
      <a:accent5>
        <a:srgbClr val="CF9462"/>
      </a:accent5>
      <a:accent6>
        <a:srgbClr val="A25642"/>
      </a:accent6>
      <a:hlink>
        <a:srgbClr val="5173A5"/>
      </a:hlink>
      <a:folHlink>
        <a:srgbClr val="687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